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IBM Plex Sans Bold" charset="1" panose="020B0803050203000203"/>
      <p:regular r:id="rId17"/>
    </p:embeddedFont>
    <p:embeddedFont>
      <p:font typeface="IBM Plex Sans" charset="1" panose="020B0503050203000203"/>
      <p:regular r:id="rId18"/>
    </p:embeddedFont>
    <p:embeddedFont>
      <p:font typeface="Amicale Light" charset="1" panose="00000400000000000000"/>
      <p:regular r:id="rId19"/>
    </p:embeddedFont>
    <p:embeddedFont>
      <p:font typeface="Montserrat Ultra-Bold" charset="1" panose="000009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svg>
</file>

<file path=ppt/media/image19.png>
</file>

<file path=ppt/media/image2.svg>
</file>

<file path=ppt/media/image20.svg>
</file>

<file path=ppt/media/image21.png>
</file>

<file path=ppt/media/image3.png>
</file>

<file path=ppt/media/image4.sv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flipV="true">
            <a:off x="17278350" y="0"/>
            <a:ext cx="0" cy="6492240"/>
          </a:xfrm>
          <a:prstGeom prst="line">
            <a:avLst/>
          </a:prstGeom>
          <a:ln cap="flat" w="19050">
            <a:solidFill>
              <a:srgbClr val="FFFFFF"/>
            </a:solidFill>
            <a:prstDash val="solid"/>
            <a:headEnd type="none" len="sm" w="sm"/>
            <a:tailEnd type="none" len="sm" w="sm"/>
          </a:ln>
        </p:spPr>
      </p:sp>
      <p:sp>
        <p:nvSpPr>
          <p:cNvPr name="AutoShape 3" id="3"/>
          <p:cNvSpPr/>
          <p:nvPr/>
        </p:nvSpPr>
        <p:spPr>
          <a:xfrm flipV="true">
            <a:off x="17278350" y="7262754"/>
            <a:ext cx="0" cy="960120"/>
          </a:xfrm>
          <a:prstGeom prst="line">
            <a:avLst/>
          </a:prstGeom>
          <a:ln cap="flat" w="19050">
            <a:solidFill>
              <a:srgbClr val="FFFFFF"/>
            </a:solidFill>
            <a:prstDash val="solid"/>
            <a:headEnd type="none" len="sm" w="sm"/>
            <a:tailEnd type="none" len="sm" w="sm"/>
          </a:ln>
        </p:spPr>
      </p:sp>
      <p:sp>
        <p:nvSpPr>
          <p:cNvPr name="Freeform 4" id="4"/>
          <p:cNvSpPr/>
          <p:nvPr/>
        </p:nvSpPr>
        <p:spPr>
          <a:xfrm flipH="false" flipV="false" rot="0">
            <a:off x="8969353" y="1543050"/>
            <a:ext cx="7200900" cy="7200900"/>
          </a:xfrm>
          <a:custGeom>
            <a:avLst/>
            <a:gdLst/>
            <a:ahLst/>
            <a:cxnLst/>
            <a:rect r="r" b="b" t="t" l="l"/>
            <a:pathLst>
              <a:path h="7200900" w="7200900">
                <a:moveTo>
                  <a:pt x="0" y="0"/>
                </a:moveTo>
                <a:lnTo>
                  <a:pt x="7200900" y="0"/>
                </a:lnTo>
                <a:lnTo>
                  <a:pt x="7200900"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528221" y="1317171"/>
            <a:ext cx="3477986" cy="3477986"/>
          </a:xfrm>
          <a:custGeom>
            <a:avLst/>
            <a:gdLst/>
            <a:ahLst/>
            <a:cxnLst/>
            <a:rect r="r" b="b" t="t" l="l"/>
            <a:pathLst>
              <a:path h="3477986" w="3477986">
                <a:moveTo>
                  <a:pt x="0" y="0"/>
                </a:moveTo>
                <a:lnTo>
                  <a:pt x="3477986" y="0"/>
                </a:lnTo>
                <a:lnTo>
                  <a:pt x="3477986" y="3477986"/>
                </a:lnTo>
                <a:lnTo>
                  <a:pt x="0" y="347798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650421" y="5778066"/>
            <a:ext cx="2737757" cy="2737757"/>
          </a:xfrm>
          <a:custGeom>
            <a:avLst/>
            <a:gdLst/>
            <a:ahLst/>
            <a:cxnLst/>
            <a:rect r="r" b="b" t="t" l="l"/>
            <a:pathLst>
              <a:path h="2737757" w="2737757">
                <a:moveTo>
                  <a:pt x="0" y="0"/>
                </a:moveTo>
                <a:lnTo>
                  <a:pt x="2737758" y="0"/>
                </a:lnTo>
                <a:lnTo>
                  <a:pt x="2737758" y="2737757"/>
                </a:lnTo>
                <a:lnTo>
                  <a:pt x="0" y="27377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28700" y="5068919"/>
            <a:ext cx="7565516" cy="1408457"/>
          </a:xfrm>
          <a:prstGeom prst="rect">
            <a:avLst/>
          </a:prstGeom>
        </p:spPr>
        <p:txBody>
          <a:bodyPr anchor="t" rtlCol="false" tIns="0" lIns="0" bIns="0" rIns="0">
            <a:spAutoFit/>
          </a:bodyPr>
          <a:lstStyle/>
          <a:p>
            <a:pPr algn="l">
              <a:lnSpc>
                <a:spcPts val="11278"/>
              </a:lnSpc>
            </a:pPr>
            <a:r>
              <a:rPr lang="en-US" b="true" sz="9015" spc="-27">
                <a:solidFill>
                  <a:srgbClr val="D7E5D8"/>
                </a:solidFill>
                <a:latin typeface="IBM Plex Sans Bold"/>
                <a:ea typeface="IBM Plex Sans Bold"/>
                <a:cs typeface="IBM Plex Sans Bold"/>
                <a:sym typeface="IBM Plex Sans Bold"/>
              </a:rPr>
              <a:t>AUTOMATICO</a:t>
            </a:r>
          </a:p>
        </p:txBody>
      </p:sp>
      <p:sp>
        <p:nvSpPr>
          <p:cNvPr name="TextBox 8" id="8"/>
          <p:cNvSpPr txBox="true"/>
          <p:nvPr/>
        </p:nvSpPr>
        <p:spPr>
          <a:xfrm rot="0">
            <a:off x="1028700" y="3771524"/>
            <a:ext cx="7565516" cy="1335495"/>
          </a:xfrm>
          <a:prstGeom prst="rect">
            <a:avLst/>
          </a:prstGeom>
        </p:spPr>
        <p:txBody>
          <a:bodyPr anchor="t" rtlCol="false" tIns="0" lIns="0" bIns="0" rIns="0">
            <a:spAutoFit/>
          </a:bodyPr>
          <a:lstStyle/>
          <a:p>
            <a:pPr algn="l">
              <a:lnSpc>
                <a:spcPts val="10652"/>
              </a:lnSpc>
            </a:pPr>
            <a:r>
              <a:rPr lang="en-US" b="true" sz="8515" spc="-25">
                <a:solidFill>
                  <a:srgbClr val="9CD52C"/>
                </a:solidFill>
                <a:latin typeface="IBM Plex Sans Bold"/>
                <a:ea typeface="IBM Plex Sans Bold"/>
                <a:cs typeface="IBM Plex Sans Bold"/>
                <a:sym typeface="IBM Plex Sans Bold"/>
              </a:rPr>
              <a:t>APRENDIZAJE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5828930" y="7566145"/>
            <a:ext cx="3710806" cy="3710806"/>
          </a:xfrm>
          <a:custGeom>
            <a:avLst/>
            <a:gdLst/>
            <a:ahLst/>
            <a:cxnLst/>
            <a:rect r="r" b="b" t="t" l="l"/>
            <a:pathLst>
              <a:path h="3710806" w="3710806">
                <a:moveTo>
                  <a:pt x="0" y="0"/>
                </a:moveTo>
                <a:lnTo>
                  <a:pt x="3710806" y="0"/>
                </a:lnTo>
                <a:lnTo>
                  <a:pt x="3710806" y="3710807"/>
                </a:lnTo>
                <a:lnTo>
                  <a:pt x="0" y="37108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328611">
            <a:off x="15125395" y="3691329"/>
            <a:ext cx="1407070" cy="1407070"/>
          </a:xfrm>
          <a:custGeom>
            <a:avLst/>
            <a:gdLst/>
            <a:ahLst/>
            <a:cxnLst/>
            <a:rect r="r" b="b" t="t" l="l"/>
            <a:pathLst>
              <a:path h="1407070" w="1407070">
                <a:moveTo>
                  <a:pt x="0" y="0"/>
                </a:moveTo>
                <a:lnTo>
                  <a:pt x="1407070" y="0"/>
                </a:lnTo>
                <a:lnTo>
                  <a:pt x="1407070" y="1407070"/>
                </a:lnTo>
                <a:lnTo>
                  <a:pt x="0" y="14070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328611">
            <a:off x="350538" y="9224380"/>
            <a:ext cx="703535" cy="703535"/>
          </a:xfrm>
          <a:custGeom>
            <a:avLst/>
            <a:gdLst/>
            <a:ahLst/>
            <a:cxnLst/>
            <a:rect r="r" b="b" t="t" l="l"/>
            <a:pathLst>
              <a:path h="703535" w="703535">
                <a:moveTo>
                  <a:pt x="0" y="0"/>
                </a:moveTo>
                <a:lnTo>
                  <a:pt x="703535" y="0"/>
                </a:lnTo>
                <a:lnTo>
                  <a:pt x="703535" y="703535"/>
                </a:lnTo>
                <a:lnTo>
                  <a:pt x="0" y="703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5" id="5"/>
          <p:cNvSpPr/>
          <p:nvPr/>
        </p:nvSpPr>
        <p:spPr>
          <a:xfrm flipH="true">
            <a:off x="1086041" y="8999097"/>
            <a:ext cx="13442745" cy="0"/>
          </a:xfrm>
          <a:prstGeom prst="line">
            <a:avLst/>
          </a:prstGeom>
          <a:ln cap="flat" w="9525">
            <a:solidFill>
              <a:srgbClr val="FFFFFF"/>
            </a:solidFill>
            <a:prstDash val="solid"/>
            <a:headEnd type="none" len="sm" w="sm"/>
            <a:tailEnd type="none" len="sm" w="sm"/>
          </a:ln>
        </p:spPr>
      </p:sp>
      <p:sp>
        <p:nvSpPr>
          <p:cNvPr name="AutoShape 6" id="6"/>
          <p:cNvSpPr/>
          <p:nvPr/>
        </p:nvSpPr>
        <p:spPr>
          <a:xfrm flipH="true" flipV="true">
            <a:off x="17674808" y="0"/>
            <a:ext cx="0" cy="5159670"/>
          </a:xfrm>
          <a:prstGeom prst="line">
            <a:avLst/>
          </a:prstGeom>
          <a:ln cap="flat" w="19050">
            <a:solidFill>
              <a:srgbClr val="FFFFFF"/>
            </a:solidFill>
            <a:prstDash val="solid"/>
            <a:headEnd type="none" len="sm" w="sm"/>
            <a:tailEnd type="none" len="sm" w="sm"/>
          </a:ln>
        </p:spPr>
      </p:sp>
      <p:sp>
        <p:nvSpPr>
          <p:cNvPr name="AutoShape 7" id="7"/>
          <p:cNvSpPr/>
          <p:nvPr/>
        </p:nvSpPr>
        <p:spPr>
          <a:xfrm flipV="true">
            <a:off x="17674808" y="5659105"/>
            <a:ext cx="0" cy="960120"/>
          </a:xfrm>
          <a:prstGeom prst="line">
            <a:avLst/>
          </a:prstGeom>
          <a:ln cap="flat" w="19050">
            <a:solidFill>
              <a:srgbClr val="FFFFFF"/>
            </a:solidFill>
            <a:prstDash val="solid"/>
            <a:headEnd type="none" len="sm" w="sm"/>
            <a:tailEnd type="none" len="sm" w="sm"/>
          </a:ln>
        </p:spPr>
      </p:sp>
      <p:sp>
        <p:nvSpPr>
          <p:cNvPr name="Freeform 8" id="8"/>
          <p:cNvSpPr/>
          <p:nvPr/>
        </p:nvSpPr>
        <p:spPr>
          <a:xfrm flipH="false" flipV="false" rot="0">
            <a:off x="6094877" y="458028"/>
            <a:ext cx="10823730" cy="9408613"/>
          </a:xfrm>
          <a:custGeom>
            <a:avLst/>
            <a:gdLst/>
            <a:ahLst/>
            <a:cxnLst/>
            <a:rect r="r" b="b" t="t" l="l"/>
            <a:pathLst>
              <a:path h="9408613" w="10823730">
                <a:moveTo>
                  <a:pt x="0" y="0"/>
                </a:moveTo>
                <a:lnTo>
                  <a:pt x="10823730" y="0"/>
                </a:lnTo>
                <a:lnTo>
                  <a:pt x="10823730" y="9408614"/>
                </a:lnTo>
                <a:lnTo>
                  <a:pt x="0" y="9408614"/>
                </a:lnTo>
                <a:lnTo>
                  <a:pt x="0" y="0"/>
                </a:lnTo>
                <a:close/>
              </a:path>
            </a:pathLst>
          </a:custGeom>
          <a:blipFill>
            <a:blip r:embed="rId4"/>
            <a:stretch>
              <a:fillRect l="0" t="0" r="0" b="0"/>
            </a:stretch>
          </a:blipFill>
        </p:spPr>
      </p:sp>
      <p:sp>
        <p:nvSpPr>
          <p:cNvPr name="TextBox 9" id="9"/>
          <p:cNvSpPr txBox="true"/>
          <p:nvPr/>
        </p:nvSpPr>
        <p:spPr>
          <a:xfrm rot="0">
            <a:off x="318570" y="2886331"/>
            <a:ext cx="5351927" cy="2998015"/>
          </a:xfrm>
          <a:prstGeom prst="rect">
            <a:avLst/>
          </a:prstGeom>
        </p:spPr>
        <p:txBody>
          <a:bodyPr anchor="t" rtlCol="false" tIns="0" lIns="0" bIns="0" rIns="0">
            <a:spAutoFit/>
          </a:bodyPr>
          <a:lstStyle/>
          <a:p>
            <a:pPr algn="ctr">
              <a:lnSpc>
                <a:spcPts val="5974"/>
              </a:lnSpc>
            </a:pPr>
            <a:r>
              <a:rPr lang="en-US" b="true" sz="4776" spc="-14">
                <a:solidFill>
                  <a:srgbClr val="D7E5D8"/>
                </a:solidFill>
                <a:latin typeface="IBM Plex Sans Bold"/>
                <a:ea typeface="IBM Plex Sans Bold"/>
                <a:cs typeface="IBM Plex Sans Bold"/>
                <a:sym typeface="IBM Plex Sans Bold"/>
              </a:rPr>
              <a:t>MODELO COGNITIVO VS APRENDISAJE AUTOMÁTICO</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1474472" y="6690360"/>
            <a:ext cx="7315200" cy="3596640"/>
          </a:xfrm>
          <a:custGeom>
            <a:avLst/>
            <a:gdLst/>
            <a:ahLst/>
            <a:cxnLst/>
            <a:rect r="r" b="b" t="t" l="l"/>
            <a:pathLst>
              <a:path h="3596640" w="7315200">
                <a:moveTo>
                  <a:pt x="0" y="0"/>
                </a:moveTo>
                <a:lnTo>
                  <a:pt x="7315200" y="0"/>
                </a:lnTo>
                <a:lnTo>
                  <a:pt x="7315200" y="3596640"/>
                </a:lnTo>
                <a:lnTo>
                  <a:pt x="0" y="3596640"/>
                </a:lnTo>
                <a:lnTo>
                  <a:pt x="0" y="0"/>
                </a:lnTo>
                <a:close/>
              </a:path>
            </a:pathLst>
          </a:custGeom>
          <a:blipFill>
            <a:blip r:embed="rId2">
              <a:alphaModFix amt="44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723414" y="-228470"/>
            <a:ext cx="5479351" cy="5116344"/>
          </a:xfrm>
          <a:custGeom>
            <a:avLst/>
            <a:gdLst/>
            <a:ahLst/>
            <a:cxnLst/>
            <a:rect r="r" b="b" t="t" l="l"/>
            <a:pathLst>
              <a:path h="5116344" w="5479351">
                <a:moveTo>
                  <a:pt x="0" y="0"/>
                </a:moveTo>
                <a:lnTo>
                  <a:pt x="5479352" y="0"/>
                </a:lnTo>
                <a:lnTo>
                  <a:pt x="5479352" y="5116344"/>
                </a:lnTo>
                <a:lnTo>
                  <a:pt x="0" y="511634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828930" y="7566145"/>
            <a:ext cx="3710806" cy="3710806"/>
          </a:xfrm>
          <a:custGeom>
            <a:avLst/>
            <a:gdLst/>
            <a:ahLst/>
            <a:cxnLst/>
            <a:rect r="r" b="b" t="t" l="l"/>
            <a:pathLst>
              <a:path h="3710806" w="3710806">
                <a:moveTo>
                  <a:pt x="0" y="0"/>
                </a:moveTo>
                <a:lnTo>
                  <a:pt x="3710806" y="0"/>
                </a:lnTo>
                <a:lnTo>
                  <a:pt x="3710806" y="3710807"/>
                </a:lnTo>
                <a:lnTo>
                  <a:pt x="0" y="37108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5" id="5"/>
          <p:cNvSpPr/>
          <p:nvPr/>
        </p:nvSpPr>
        <p:spPr>
          <a:xfrm flipH="true">
            <a:off x="0" y="9676538"/>
            <a:ext cx="16463090" cy="0"/>
          </a:xfrm>
          <a:prstGeom prst="line">
            <a:avLst/>
          </a:prstGeom>
          <a:ln cap="flat" w="19050">
            <a:solidFill>
              <a:srgbClr val="FFFFFF"/>
            </a:solidFill>
            <a:prstDash val="solid"/>
            <a:headEnd type="none" len="sm" w="sm"/>
            <a:tailEnd type="none" len="sm" w="sm"/>
          </a:ln>
        </p:spPr>
      </p:sp>
      <p:sp>
        <p:nvSpPr>
          <p:cNvPr name="AutoShape 6" id="6"/>
          <p:cNvSpPr/>
          <p:nvPr/>
        </p:nvSpPr>
        <p:spPr>
          <a:xfrm flipH="true">
            <a:off x="17050227" y="9667013"/>
            <a:ext cx="960120" cy="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0717216" y="3409151"/>
            <a:ext cx="6012397" cy="6012397"/>
          </a:xfrm>
          <a:custGeom>
            <a:avLst/>
            <a:gdLst/>
            <a:ahLst/>
            <a:cxnLst/>
            <a:rect r="r" b="b" t="t" l="l"/>
            <a:pathLst>
              <a:path h="6012397" w="6012397">
                <a:moveTo>
                  <a:pt x="0" y="0"/>
                </a:moveTo>
                <a:lnTo>
                  <a:pt x="6012397" y="0"/>
                </a:lnTo>
                <a:lnTo>
                  <a:pt x="6012397" y="6012397"/>
                </a:lnTo>
                <a:lnTo>
                  <a:pt x="0" y="6012397"/>
                </a:lnTo>
                <a:lnTo>
                  <a:pt x="0" y="0"/>
                </a:lnTo>
                <a:close/>
              </a:path>
            </a:pathLst>
          </a:custGeom>
          <a:blipFill>
            <a:blip r:embed="rId8"/>
            <a:stretch>
              <a:fillRect l="0" t="0" r="0" b="0"/>
            </a:stretch>
          </a:blipFill>
        </p:spPr>
      </p:sp>
      <p:sp>
        <p:nvSpPr>
          <p:cNvPr name="TextBox 8" id="8"/>
          <p:cNvSpPr txBox="true"/>
          <p:nvPr/>
        </p:nvSpPr>
        <p:spPr>
          <a:xfrm rot="0">
            <a:off x="1028700" y="923925"/>
            <a:ext cx="12001964"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CONCLUSIÓN</a:t>
            </a:r>
          </a:p>
        </p:txBody>
      </p:sp>
      <p:sp>
        <p:nvSpPr>
          <p:cNvPr name="TextBox 9" id="9"/>
          <p:cNvSpPr txBox="true"/>
          <p:nvPr/>
        </p:nvSpPr>
        <p:spPr>
          <a:xfrm rot="0">
            <a:off x="1028700" y="2901539"/>
            <a:ext cx="8487081" cy="4077513"/>
          </a:xfrm>
          <a:prstGeom prst="rect">
            <a:avLst/>
          </a:prstGeom>
        </p:spPr>
        <p:txBody>
          <a:bodyPr anchor="t" rtlCol="false" tIns="0" lIns="0" bIns="0" rIns="0">
            <a:spAutoFit/>
          </a:bodyPr>
          <a:lstStyle/>
          <a:p>
            <a:pPr algn="just">
              <a:lnSpc>
                <a:spcPts val="4090"/>
              </a:lnSpc>
            </a:pPr>
            <a:r>
              <a:rPr lang="en-US" sz="2539" spc="-7">
                <a:solidFill>
                  <a:srgbClr val="D7E5D8"/>
                </a:solidFill>
                <a:latin typeface="IBM Plex Sans"/>
                <a:ea typeface="IBM Plex Sans"/>
                <a:cs typeface="IBM Plex Sans"/>
                <a:sym typeface="IBM Plex Sans"/>
              </a:rPr>
              <a:t>El aprendizaje automático es una herramienta esencial que permite a los sistemas aprender de los datos para mejorar su rendimiento. Entonces podemos decir que el aprendizaje automático es una tecnología transformadora, pero su éxito depende obviamente de la calidad de los datos, la ética y la capacidad de generalización y con un enfoque adecuado puede resolver problemas complejos y generar un impacto significativo en diversas áreas.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1439165" y="2059946"/>
            <a:ext cx="6488044" cy="6167107"/>
            <a:chOff x="0" y="0"/>
            <a:chExt cx="5079771" cy="4828496"/>
          </a:xfrm>
        </p:grpSpPr>
        <p:sp>
          <p:nvSpPr>
            <p:cNvPr name="Freeform 3" id="3"/>
            <p:cNvSpPr/>
            <p:nvPr/>
          </p:nvSpPr>
          <p:spPr>
            <a:xfrm flipH="false" flipV="false" rot="0">
              <a:off x="0" y="0"/>
              <a:ext cx="5079771" cy="4828496"/>
            </a:xfrm>
            <a:custGeom>
              <a:avLst/>
              <a:gdLst/>
              <a:ahLst/>
              <a:cxnLst/>
              <a:rect r="r" b="b" t="t" l="l"/>
              <a:pathLst>
                <a:path h="4828496" w="5079771">
                  <a:moveTo>
                    <a:pt x="3809828" y="0"/>
                  </a:moveTo>
                  <a:lnTo>
                    <a:pt x="1269943" y="0"/>
                  </a:lnTo>
                  <a:lnTo>
                    <a:pt x="0" y="2414248"/>
                  </a:lnTo>
                  <a:lnTo>
                    <a:pt x="1269943" y="4828496"/>
                  </a:lnTo>
                  <a:lnTo>
                    <a:pt x="3809829" y="4828496"/>
                  </a:lnTo>
                  <a:lnTo>
                    <a:pt x="5079771" y="2414248"/>
                  </a:lnTo>
                  <a:close/>
                </a:path>
              </a:pathLst>
            </a:custGeom>
            <a:blipFill>
              <a:blip r:embed="rId2"/>
              <a:stretch>
                <a:fillRect l="-18259" t="0" r="-24142" b="0"/>
              </a:stretch>
            </a:blipFill>
            <a:ln w="38100" cap="sq">
              <a:solidFill>
                <a:srgbClr val="B7EE4A"/>
              </a:solidFill>
              <a:prstDash val="solid"/>
              <a:miter/>
            </a:ln>
          </p:spPr>
        </p:sp>
      </p:grpSp>
      <p:sp>
        <p:nvSpPr>
          <p:cNvPr name="Freeform 4" id="4"/>
          <p:cNvSpPr/>
          <p:nvPr/>
        </p:nvSpPr>
        <p:spPr>
          <a:xfrm flipH="false" flipV="false" rot="0">
            <a:off x="15828930" y="7566145"/>
            <a:ext cx="3710806" cy="3710806"/>
          </a:xfrm>
          <a:custGeom>
            <a:avLst/>
            <a:gdLst/>
            <a:ahLst/>
            <a:cxnLst/>
            <a:rect r="r" b="b" t="t" l="l"/>
            <a:pathLst>
              <a:path h="3710806" w="3710806">
                <a:moveTo>
                  <a:pt x="0" y="0"/>
                </a:moveTo>
                <a:lnTo>
                  <a:pt x="3710806" y="0"/>
                </a:lnTo>
                <a:lnTo>
                  <a:pt x="3710806" y="3710807"/>
                </a:lnTo>
                <a:lnTo>
                  <a:pt x="0" y="37108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H="true">
            <a:off x="0" y="9676538"/>
            <a:ext cx="16463090" cy="0"/>
          </a:xfrm>
          <a:prstGeom prst="line">
            <a:avLst/>
          </a:prstGeom>
          <a:ln cap="flat" w="19050">
            <a:solidFill>
              <a:srgbClr val="FFFFFF"/>
            </a:solidFill>
            <a:prstDash val="solid"/>
            <a:headEnd type="none" len="sm" w="sm"/>
            <a:tailEnd type="none" len="sm" w="sm"/>
          </a:ln>
        </p:spPr>
      </p:sp>
      <p:sp>
        <p:nvSpPr>
          <p:cNvPr name="AutoShape 6" id="6"/>
          <p:cNvSpPr/>
          <p:nvPr/>
        </p:nvSpPr>
        <p:spPr>
          <a:xfrm flipH="true">
            <a:off x="17050227" y="9667013"/>
            <a:ext cx="960120" cy="0"/>
          </a:xfrm>
          <a:prstGeom prst="line">
            <a:avLst/>
          </a:prstGeom>
          <a:ln cap="flat" w="19050">
            <a:solidFill>
              <a:srgbClr val="FFFFFF"/>
            </a:solidFill>
            <a:prstDash val="solid"/>
            <a:headEnd type="none" len="sm" w="sm"/>
            <a:tailEnd type="none" len="sm" w="sm"/>
          </a:ln>
        </p:spPr>
      </p:sp>
      <p:sp>
        <p:nvSpPr>
          <p:cNvPr name="Freeform 7" id="7"/>
          <p:cNvSpPr/>
          <p:nvPr/>
        </p:nvSpPr>
        <p:spPr>
          <a:xfrm flipH="false" flipV="false" rot="0">
            <a:off x="11902849" y="-646671"/>
            <a:ext cx="7315200" cy="2075688"/>
          </a:xfrm>
          <a:custGeom>
            <a:avLst/>
            <a:gdLst/>
            <a:ahLst/>
            <a:cxnLst/>
            <a:rect r="r" b="b" t="t" l="l"/>
            <a:pathLst>
              <a:path h="2075688" w="7315200">
                <a:moveTo>
                  <a:pt x="0" y="0"/>
                </a:moveTo>
                <a:lnTo>
                  <a:pt x="7315200" y="0"/>
                </a:lnTo>
                <a:lnTo>
                  <a:pt x="7315200" y="2075688"/>
                </a:lnTo>
                <a:lnTo>
                  <a:pt x="0" y="207568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5548790" y="3025729"/>
            <a:ext cx="10011659" cy="914440"/>
          </a:xfrm>
          <a:prstGeom prst="rect">
            <a:avLst/>
          </a:prstGeom>
        </p:spPr>
        <p:txBody>
          <a:bodyPr anchor="t" rtlCol="false" tIns="0" lIns="0" bIns="0" rIns="0">
            <a:spAutoFit/>
          </a:bodyPr>
          <a:lstStyle/>
          <a:p>
            <a:pPr algn="l">
              <a:lnSpc>
                <a:spcPts val="7351"/>
              </a:lnSpc>
            </a:pPr>
            <a:r>
              <a:rPr lang="en-US" b="true" sz="5876" spc="-17">
                <a:solidFill>
                  <a:srgbClr val="B7EE4A"/>
                </a:solidFill>
                <a:latin typeface="IBM Plex Sans Bold"/>
                <a:ea typeface="IBM Plex Sans Bold"/>
                <a:cs typeface="IBM Plex Sans Bold"/>
                <a:sym typeface="IBM Plex Sans Bold"/>
              </a:rPr>
              <a:t>¿QUE ES?</a:t>
            </a:r>
          </a:p>
        </p:txBody>
      </p:sp>
      <p:sp>
        <p:nvSpPr>
          <p:cNvPr name="TextBox 9" id="9"/>
          <p:cNvSpPr txBox="true"/>
          <p:nvPr/>
        </p:nvSpPr>
        <p:spPr>
          <a:xfrm rot="0">
            <a:off x="5548790" y="4397122"/>
            <a:ext cx="8849634" cy="1563588"/>
          </a:xfrm>
          <a:prstGeom prst="rect">
            <a:avLst/>
          </a:prstGeom>
        </p:spPr>
        <p:txBody>
          <a:bodyPr anchor="t" rtlCol="false" tIns="0" lIns="0" bIns="0" rIns="0">
            <a:spAutoFit/>
          </a:bodyPr>
          <a:lstStyle/>
          <a:p>
            <a:pPr algn="l">
              <a:lnSpc>
                <a:spcPts val="3187"/>
              </a:lnSpc>
            </a:pPr>
            <a:r>
              <a:rPr lang="en-US" sz="1978" spc="-5">
                <a:solidFill>
                  <a:srgbClr val="D7E5D8"/>
                </a:solidFill>
                <a:latin typeface="IBM Plex Sans"/>
                <a:ea typeface="IBM Plex Sans"/>
                <a:cs typeface="IBM Plex Sans"/>
                <a:sym typeface="IBM Plex Sans"/>
              </a:rPr>
              <a:t>El aprendizaje automático (machine learning) es una rama de la inteligencia artificial (IA) que se enfoca en desarrollar algoritmos y modelos que permiten a las máquinas aprender a partir de datos y mejorar su desempeño en tareas específicas sin ser programadas explícitamente para ello.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sp>
        <p:nvSpPr>
          <p:cNvPr name="TextBox 2" id="2"/>
          <p:cNvSpPr txBox="true"/>
          <p:nvPr/>
        </p:nvSpPr>
        <p:spPr>
          <a:xfrm rot="0">
            <a:off x="1677381" y="1097131"/>
            <a:ext cx="15875028"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ADQUISICION DE DATOS</a:t>
            </a:r>
          </a:p>
        </p:txBody>
      </p:sp>
      <p:sp>
        <p:nvSpPr>
          <p:cNvPr name="AutoShape 3" id="3"/>
          <p:cNvSpPr/>
          <p:nvPr/>
        </p:nvSpPr>
        <p:spPr>
          <a:xfrm flipV="true">
            <a:off x="500412" y="62275"/>
            <a:ext cx="0" cy="6492240"/>
          </a:xfrm>
          <a:prstGeom prst="line">
            <a:avLst/>
          </a:prstGeom>
          <a:ln cap="flat" w="19050">
            <a:solidFill>
              <a:srgbClr val="FFFFFF"/>
            </a:solidFill>
            <a:prstDash val="solid"/>
            <a:headEnd type="none" len="sm" w="sm"/>
            <a:tailEnd type="none" len="sm" w="sm"/>
          </a:ln>
        </p:spPr>
      </p:sp>
      <p:sp>
        <p:nvSpPr>
          <p:cNvPr name="AutoShape 4" id="4"/>
          <p:cNvSpPr/>
          <p:nvPr/>
        </p:nvSpPr>
        <p:spPr>
          <a:xfrm flipV="true">
            <a:off x="500412" y="7053950"/>
            <a:ext cx="0" cy="960120"/>
          </a:xfrm>
          <a:prstGeom prst="line">
            <a:avLst/>
          </a:prstGeom>
          <a:ln cap="flat" w="19050">
            <a:solidFill>
              <a:srgbClr val="FFFFFF"/>
            </a:solidFill>
            <a:prstDash val="solid"/>
            <a:headEnd type="none" len="sm" w="sm"/>
            <a:tailEnd type="none" len="sm" w="sm"/>
          </a:ln>
        </p:spPr>
      </p:sp>
      <p:sp>
        <p:nvSpPr>
          <p:cNvPr name="AutoShape 5" id="5"/>
          <p:cNvSpPr/>
          <p:nvPr/>
        </p:nvSpPr>
        <p:spPr>
          <a:xfrm flipV="true">
            <a:off x="500412" y="8446345"/>
            <a:ext cx="0" cy="442454"/>
          </a:xfrm>
          <a:prstGeom prst="line">
            <a:avLst/>
          </a:prstGeom>
          <a:ln cap="flat" w="19050">
            <a:solidFill>
              <a:srgbClr val="FFFFFF"/>
            </a:solidFill>
            <a:prstDash val="solid"/>
            <a:headEnd type="none" len="sm" w="sm"/>
            <a:tailEnd type="none" len="sm" w="sm"/>
          </a:ln>
        </p:spPr>
      </p:sp>
      <p:sp>
        <p:nvSpPr>
          <p:cNvPr name="Freeform 6" id="6"/>
          <p:cNvSpPr/>
          <p:nvPr/>
        </p:nvSpPr>
        <p:spPr>
          <a:xfrm flipH="false" flipV="false" rot="0">
            <a:off x="15957252" y="1682187"/>
            <a:ext cx="2330748" cy="2330748"/>
          </a:xfrm>
          <a:custGeom>
            <a:avLst/>
            <a:gdLst/>
            <a:ahLst/>
            <a:cxnLst/>
            <a:rect r="r" b="b" t="t" l="l"/>
            <a:pathLst>
              <a:path h="2330748" w="2330748">
                <a:moveTo>
                  <a:pt x="0" y="0"/>
                </a:moveTo>
                <a:lnTo>
                  <a:pt x="2330748" y="0"/>
                </a:lnTo>
                <a:lnTo>
                  <a:pt x="2330748" y="2330748"/>
                </a:lnTo>
                <a:lnTo>
                  <a:pt x="0" y="23307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0931283" y="9538070"/>
            <a:ext cx="964746" cy="964746"/>
          </a:xfrm>
          <a:custGeom>
            <a:avLst/>
            <a:gdLst/>
            <a:ahLst/>
            <a:cxnLst/>
            <a:rect r="r" b="b" t="t" l="l"/>
            <a:pathLst>
              <a:path h="964746" w="964746">
                <a:moveTo>
                  <a:pt x="0" y="0"/>
                </a:moveTo>
                <a:lnTo>
                  <a:pt x="964746" y="0"/>
                </a:lnTo>
                <a:lnTo>
                  <a:pt x="964746" y="964747"/>
                </a:lnTo>
                <a:lnTo>
                  <a:pt x="0" y="9647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8982382" y="8309671"/>
            <a:ext cx="715351" cy="715351"/>
          </a:xfrm>
          <a:custGeom>
            <a:avLst/>
            <a:gdLst/>
            <a:ahLst/>
            <a:cxnLst/>
            <a:rect r="r" b="b" t="t" l="l"/>
            <a:pathLst>
              <a:path h="715351" w="715351">
                <a:moveTo>
                  <a:pt x="0" y="0"/>
                </a:moveTo>
                <a:lnTo>
                  <a:pt x="715351" y="0"/>
                </a:lnTo>
                <a:lnTo>
                  <a:pt x="715351" y="715351"/>
                </a:lnTo>
                <a:lnTo>
                  <a:pt x="0" y="7153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0114677" y="3909154"/>
            <a:ext cx="7007949" cy="4674247"/>
          </a:xfrm>
          <a:custGeom>
            <a:avLst/>
            <a:gdLst/>
            <a:ahLst/>
            <a:cxnLst/>
            <a:rect r="r" b="b" t="t" l="l"/>
            <a:pathLst>
              <a:path h="4674247" w="7007949">
                <a:moveTo>
                  <a:pt x="0" y="0"/>
                </a:moveTo>
                <a:lnTo>
                  <a:pt x="7007949" y="0"/>
                </a:lnTo>
                <a:lnTo>
                  <a:pt x="7007949" y="4674247"/>
                </a:lnTo>
                <a:lnTo>
                  <a:pt x="0" y="4674247"/>
                </a:lnTo>
                <a:lnTo>
                  <a:pt x="0" y="0"/>
                </a:lnTo>
                <a:close/>
              </a:path>
            </a:pathLst>
          </a:custGeom>
          <a:blipFill>
            <a:blip r:embed="rId4"/>
            <a:stretch>
              <a:fillRect l="0" t="0" r="0" b="0"/>
            </a:stretch>
          </a:blipFill>
        </p:spPr>
      </p:sp>
      <p:sp>
        <p:nvSpPr>
          <p:cNvPr name="TextBox 10" id="10"/>
          <p:cNvSpPr txBox="true"/>
          <p:nvPr/>
        </p:nvSpPr>
        <p:spPr>
          <a:xfrm rot="0">
            <a:off x="1734722" y="2224223"/>
            <a:ext cx="13070005" cy="908730"/>
          </a:xfrm>
          <a:prstGeom prst="rect">
            <a:avLst/>
          </a:prstGeom>
        </p:spPr>
        <p:txBody>
          <a:bodyPr anchor="t" rtlCol="false" tIns="0" lIns="0" bIns="0" rIns="0">
            <a:spAutoFit/>
          </a:bodyPr>
          <a:lstStyle/>
          <a:p>
            <a:pPr algn="l">
              <a:lnSpc>
                <a:spcPts val="2538"/>
              </a:lnSpc>
            </a:pPr>
            <a:r>
              <a:rPr lang="en-US" sz="1575" spc="-4">
                <a:solidFill>
                  <a:srgbClr val="D7E5D8"/>
                </a:solidFill>
                <a:latin typeface="IBM Plex Sans"/>
                <a:ea typeface="IBM Plex Sans"/>
                <a:cs typeface="IBM Plex Sans"/>
                <a:sym typeface="IBM Plex Sans"/>
              </a:rPr>
              <a:t> es el proceso de recolectar, medir y registrar información de diversas fuentes para su posterior análisis, procesamiento o uso en un proyecto o estudio. Esta información puede provenir de una variedad de fuentes, como sensores, encuestas, bases de datos, experimentos, registros digitales, o cualquier otro medio que capture datos relevantes.</a:t>
            </a:r>
          </a:p>
        </p:txBody>
      </p:sp>
      <p:sp>
        <p:nvSpPr>
          <p:cNvPr name="TextBox 11" id="11"/>
          <p:cNvSpPr txBox="true"/>
          <p:nvPr/>
        </p:nvSpPr>
        <p:spPr>
          <a:xfrm rot="0">
            <a:off x="2945931" y="4525481"/>
            <a:ext cx="5953613" cy="675741"/>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Determinar de dónde provendrán los datos, como dispositivos de medición, encuestas o archivos digitales.</a:t>
            </a:r>
          </a:p>
        </p:txBody>
      </p:sp>
      <p:sp>
        <p:nvSpPr>
          <p:cNvPr name="TextBox 12" id="12"/>
          <p:cNvSpPr txBox="true"/>
          <p:nvPr/>
        </p:nvSpPr>
        <p:spPr>
          <a:xfrm rot="0">
            <a:off x="2945931" y="3890104"/>
            <a:ext cx="6311289"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Identificación de la fuente de datos</a:t>
            </a:r>
          </a:p>
        </p:txBody>
      </p:sp>
      <p:sp>
        <p:nvSpPr>
          <p:cNvPr name="TextBox 13" id="13"/>
          <p:cNvSpPr txBox="true"/>
          <p:nvPr/>
        </p:nvSpPr>
        <p:spPr>
          <a:xfrm rot="0">
            <a:off x="1658331" y="3607574"/>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01</a:t>
            </a:r>
          </a:p>
        </p:txBody>
      </p:sp>
      <p:sp>
        <p:nvSpPr>
          <p:cNvPr name="TextBox 14" id="14"/>
          <p:cNvSpPr txBox="true"/>
          <p:nvPr/>
        </p:nvSpPr>
        <p:spPr>
          <a:xfrm rot="0">
            <a:off x="3031656" y="7300555"/>
            <a:ext cx="6138753" cy="1009116"/>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Elija qué datos son necesarios y útiles para el objetivo que se quiere alcanzar. Esto puede implicar filtrar información para asegurarse de que solo se recoja lo que es importante.</a:t>
            </a:r>
          </a:p>
        </p:txBody>
      </p:sp>
      <p:sp>
        <p:nvSpPr>
          <p:cNvPr name="TextBox 15" id="15"/>
          <p:cNvSpPr txBox="true"/>
          <p:nvPr/>
        </p:nvSpPr>
        <p:spPr>
          <a:xfrm rot="0">
            <a:off x="3031656" y="6665178"/>
            <a:ext cx="5428568"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Selección de datos relevantes</a:t>
            </a:r>
          </a:p>
        </p:txBody>
      </p:sp>
      <p:sp>
        <p:nvSpPr>
          <p:cNvPr name="TextBox 16" id="16"/>
          <p:cNvSpPr txBox="true"/>
          <p:nvPr/>
        </p:nvSpPr>
        <p:spPr>
          <a:xfrm rot="0">
            <a:off x="1658331" y="6382648"/>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V="true">
            <a:off x="500412" y="62275"/>
            <a:ext cx="0" cy="6492240"/>
          </a:xfrm>
          <a:prstGeom prst="line">
            <a:avLst/>
          </a:prstGeom>
          <a:ln cap="flat" w="19050">
            <a:solidFill>
              <a:srgbClr val="FFFFFF"/>
            </a:solidFill>
            <a:prstDash val="solid"/>
            <a:headEnd type="none" len="sm" w="sm"/>
            <a:tailEnd type="none" len="sm" w="sm"/>
          </a:ln>
        </p:spPr>
      </p:sp>
      <p:sp>
        <p:nvSpPr>
          <p:cNvPr name="AutoShape 3" id="3"/>
          <p:cNvSpPr/>
          <p:nvPr/>
        </p:nvSpPr>
        <p:spPr>
          <a:xfrm flipV="true">
            <a:off x="500412" y="7053950"/>
            <a:ext cx="0" cy="960120"/>
          </a:xfrm>
          <a:prstGeom prst="line">
            <a:avLst/>
          </a:prstGeom>
          <a:ln cap="flat" w="19050">
            <a:solidFill>
              <a:srgbClr val="FFFFFF"/>
            </a:solidFill>
            <a:prstDash val="solid"/>
            <a:headEnd type="none" len="sm" w="sm"/>
            <a:tailEnd type="none" len="sm" w="sm"/>
          </a:ln>
        </p:spPr>
      </p:sp>
      <p:sp>
        <p:nvSpPr>
          <p:cNvPr name="AutoShape 4" id="4"/>
          <p:cNvSpPr/>
          <p:nvPr/>
        </p:nvSpPr>
        <p:spPr>
          <a:xfrm flipV="true">
            <a:off x="500412" y="8446345"/>
            <a:ext cx="0" cy="442454"/>
          </a:xfrm>
          <a:prstGeom prst="line">
            <a:avLst/>
          </a:prstGeom>
          <a:ln cap="flat" w="19050">
            <a:solidFill>
              <a:srgbClr val="FFFFFF"/>
            </a:solidFill>
            <a:prstDash val="solid"/>
            <a:headEnd type="none" len="sm" w="sm"/>
            <a:tailEnd type="none" len="sm" w="sm"/>
          </a:ln>
        </p:spPr>
      </p:sp>
      <p:sp>
        <p:nvSpPr>
          <p:cNvPr name="Freeform 5" id="5"/>
          <p:cNvSpPr/>
          <p:nvPr/>
        </p:nvSpPr>
        <p:spPr>
          <a:xfrm flipH="false" flipV="false" rot="0">
            <a:off x="15957252" y="1682187"/>
            <a:ext cx="2330748" cy="2330748"/>
          </a:xfrm>
          <a:custGeom>
            <a:avLst/>
            <a:gdLst/>
            <a:ahLst/>
            <a:cxnLst/>
            <a:rect r="r" b="b" t="t" l="l"/>
            <a:pathLst>
              <a:path h="2330748" w="2330748">
                <a:moveTo>
                  <a:pt x="0" y="0"/>
                </a:moveTo>
                <a:lnTo>
                  <a:pt x="2330748" y="0"/>
                </a:lnTo>
                <a:lnTo>
                  <a:pt x="2330748" y="2330748"/>
                </a:lnTo>
                <a:lnTo>
                  <a:pt x="0" y="23307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931283" y="9538070"/>
            <a:ext cx="964746" cy="964746"/>
          </a:xfrm>
          <a:custGeom>
            <a:avLst/>
            <a:gdLst/>
            <a:ahLst/>
            <a:cxnLst/>
            <a:rect r="r" b="b" t="t" l="l"/>
            <a:pathLst>
              <a:path h="964746" w="964746">
                <a:moveTo>
                  <a:pt x="0" y="0"/>
                </a:moveTo>
                <a:lnTo>
                  <a:pt x="964746" y="0"/>
                </a:lnTo>
                <a:lnTo>
                  <a:pt x="964746" y="964747"/>
                </a:lnTo>
                <a:lnTo>
                  <a:pt x="0" y="9647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982382" y="8309671"/>
            <a:ext cx="715351" cy="715351"/>
          </a:xfrm>
          <a:custGeom>
            <a:avLst/>
            <a:gdLst/>
            <a:ahLst/>
            <a:cxnLst/>
            <a:rect r="r" b="b" t="t" l="l"/>
            <a:pathLst>
              <a:path h="715351" w="715351">
                <a:moveTo>
                  <a:pt x="0" y="0"/>
                </a:moveTo>
                <a:lnTo>
                  <a:pt x="715351" y="0"/>
                </a:lnTo>
                <a:lnTo>
                  <a:pt x="715351" y="715351"/>
                </a:lnTo>
                <a:lnTo>
                  <a:pt x="0" y="7153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38664" y="2423160"/>
            <a:ext cx="6639768" cy="5415413"/>
          </a:xfrm>
          <a:custGeom>
            <a:avLst/>
            <a:gdLst/>
            <a:ahLst/>
            <a:cxnLst/>
            <a:rect r="r" b="b" t="t" l="l"/>
            <a:pathLst>
              <a:path h="5415413" w="6639768">
                <a:moveTo>
                  <a:pt x="0" y="0"/>
                </a:moveTo>
                <a:lnTo>
                  <a:pt x="6639768" y="0"/>
                </a:lnTo>
                <a:lnTo>
                  <a:pt x="6639768" y="5415414"/>
                </a:lnTo>
                <a:lnTo>
                  <a:pt x="0" y="5415414"/>
                </a:lnTo>
                <a:lnTo>
                  <a:pt x="0" y="0"/>
                </a:lnTo>
                <a:close/>
              </a:path>
            </a:pathLst>
          </a:custGeom>
          <a:blipFill>
            <a:blip r:embed="rId4"/>
            <a:stretch>
              <a:fillRect l="0" t="0" r="0" b="0"/>
            </a:stretch>
          </a:blipFill>
        </p:spPr>
      </p:sp>
      <p:sp>
        <p:nvSpPr>
          <p:cNvPr name="TextBox 9" id="9"/>
          <p:cNvSpPr txBox="true"/>
          <p:nvPr/>
        </p:nvSpPr>
        <p:spPr>
          <a:xfrm rot="0">
            <a:off x="9798572" y="2089419"/>
            <a:ext cx="5953613" cy="1009116"/>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Capturar los datos mediante dispositivos de medición, encuestas, formularios en línea, sensores o sistemas automatizados.</a:t>
            </a:r>
          </a:p>
        </p:txBody>
      </p:sp>
      <p:sp>
        <p:nvSpPr>
          <p:cNvPr name="TextBox 10" id="10"/>
          <p:cNvSpPr txBox="true"/>
          <p:nvPr/>
        </p:nvSpPr>
        <p:spPr>
          <a:xfrm rot="0">
            <a:off x="9798572" y="1454041"/>
            <a:ext cx="5428568"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Recolección de datos</a:t>
            </a:r>
          </a:p>
        </p:txBody>
      </p:sp>
      <p:sp>
        <p:nvSpPr>
          <p:cNvPr name="TextBox 11" id="11"/>
          <p:cNvSpPr txBox="true"/>
          <p:nvPr/>
        </p:nvSpPr>
        <p:spPr>
          <a:xfrm rot="0">
            <a:off x="8510972" y="1171512"/>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03</a:t>
            </a:r>
          </a:p>
        </p:txBody>
      </p:sp>
      <p:sp>
        <p:nvSpPr>
          <p:cNvPr name="TextBox 12" id="12"/>
          <p:cNvSpPr txBox="true"/>
          <p:nvPr/>
        </p:nvSpPr>
        <p:spPr>
          <a:xfrm rot="0">
            <a:off x="12180129" y="5035617"/>
            <a:ext cx="5833906" cy="1009116"/>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Una vez adquiridos, los datos suelen almacenarse en bases de datos, archivos o sistemas de almacenamiento en la nube para su acceso y procesamiento futuro.</a:t>
            </a:r>
          </a:p>
        </p:txBody>
      </p:sp>
      <p:sp>
        <p:nvSpPr>
          <p:cNvPr name="TextBox 13" id="13"/>
          <p:cNvSpPr txBox="true"/>
          <p:nvPr/>
        </p:nvSpPr>
        <p:spPr>
          <a:xfrm rot="0">
            <a:off x="12180129" y="4400239"/>
            <a:ext cx="4917404"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Almacenamiento de datos</a:t>
            </a:r>
          </a:p>
        </p:txBody>
      </p:sp>
      <p:sp>
        <p:nvSpPr>
          <p:cNvPr name="TextBox 14" id="14"/>
          <p:cNvSpPr txBox="true"/>
          <p:nvPr/>
        </p:nvSpPr>
        <p:spPr>
          <a:xfrm rot="0">
            <a:off x="10806804" y="4117710"/>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04</a:t>
            </a:r>
          </a:p>
        </p:txBody>
      </p:sp>
      <p:sp>
        <p:nvSpPr>
          <p:cNvPr name="TextBox 15" id="15"/>
          <p:cNvSpPr txBox="true"/>
          <p:nvPr/>
        </p:nvSpPr>
        <p:spPr>
          <a:xfrm rot="0">
            <a:off x="10528684" y="7817676"/>
            <a:ext cx="5428568" cy="1009116"/>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los datos adquiridos necesitan ser limpiados o transformados antes de ser analizados, para eliminar errores, redundancias o datos incompletos.</a:t>
            </a:r>
          </a:p>
        </p:txBody>
      </p:sp>
      <p:sp>
        <p:nvSpPr>
          <p:cNvPr name="TextBox 16" id="16"/>
          <p:cNvSpPr txBox="true"/>
          <p:nvPr/>
        </p:nvSpPr>
        <p:spPr>
          <a:xfrm rot="0">
            <a:off x="10528684" y="7182299"/>
            <a:ext cx="5015201"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Preprocesamiento de datos </a:t>
            </a:r>
          </a:p>
        </p:txBody>
      </p:sp>
      <p:sp>
        <p:nvSpPr>
          <p:cNvPr name="TextBox 17" id="17"/>
          <p:cNvSpPr txBox="true"/>
          <p:nvPr/>
        </p:nvSpPr>
        <p:spPr>
          <a:xfrm rot="0">
            <a:off x="9207160" y="6892025"/>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677381" y="1059031"/>
            <a:ext cx="15445245"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PREPOCESAMIENTO DE DATOS</a:t>
            </a:r>
          </a:p>
        </p:txBody>
      </p:sp>
      <p:sp>
        <p:nvSpPr>
          <p:cNvPr name="AutoShape 3" id="3"/>
          <p:cNvSpPr/>
          <p:nvPr/>
        </p:nvSpPr>
        <p:spPr>
          <a:xfrm flipV="true">
            <a:off x="500412" y="62275"/>
            <a:ext cx="0" cy="6492240"/>
          </a:xfrm>
          <a:prstGeom prst="line">
            <a:avLst/>
          </a:prstGeom>
          <a:ln cap="flat" w="19050">
            <a:solidFill>
              <a:srgbClr val="FFFFFF"/>
            </a:solidFill>
            <a:prstDash val="solid"/>
            <a:headEnd type="none" len="sm" w="sm"/>
            <a:tailEnd type="none" len="sm" w="sm"/>
          </a:ln>
        </p:spPr>
      </p:sp>
      <p:sp>
        <p:nvSpPr>
          <p:cNvPr name="AutoShape 4" id="4"/>
          <p:cNvSpPr/>
          <p:nvPr/>
        </p:nvSpPr>
        <p:spPr>
          <a:xfrm flipV="true">
            <a:off x="500412" y="7053950"/>
            <a:ext cx="0" cy="960120"/>
          </a:xfrm>
          <a:prstGeom prst="line">
            <a:avLst/>
          </a:prstGeom>
          <a:ln cap="flat" w="19050">
            <a:solidFill>
              <a:srgbClr val="FFFFFF"/>
            </a:solidFill>
            <a:prstDash val="solid"/>
            <a:headEnd type="none" len="sm" w="sm"/>
            <a:tailEnd type="none" len="sm" w="sm"/>
          </a:ln>
        </p:spPr>
      </p:sp>
      <p:sp>
        <p:nvSpPr>
          <p:cNvPr name="AutoShape 5" id="5"/>
          <p:cNvSpPr/>
          <p:nvPr/>
        </p:nvSpPr>
        <p:spPr>
          <a:xfrm flipV="true">
            <a:off x="500412" y="8446345"/>
            <a:ext cx="0" cy="442454"/>
          </a:xfrm>
          <a:prstGeom prst="line">
            <a:avLst/>
          </a:prstGeom>
          <a:ln cap="flat" w="19050">
            <a:solidFill>
              <a:srgbClr val="FFFFFF"/>
            </a:solidFill>
            <a:prstDash val="solid"/>
            <a:headEnd type="none" len="sm" w="sm"/>
            <a:tailEnd type="none" len="sm" w="sm"/>
          </a:ln>
        </p:spPr>
      </p:sp>
      <p:sp>
        <p:nvSpPr>
          <p:cNvPr name="Freeform 6" id="6"/>
          <p:cNvSpPr/>
          <p:nvPr/>
        </p:nvSpPr>
        <p:spPr>
          <a:xfrm flipH="false" flipV="false" rot="0">
            <a:off x="15957252" y="1600445"/>
            <a:ext cx="2330748" cy="2330748"/>
          </a:xfrm>
          <a:custGeom>
            <a:avLst/>
            <a:gdLst/>
            <a:ahLst/>
            <a:cxnLst/>
            <a:rect r="r" b="b" t="t" l="l"/>
            <a:pathLst>
              <a:path h="2330748" w="2330748">
                <a:moveTo>
                  <a:pt x="0" y="0"/>
                </a:moveTo>
                <a:lnTo>
                  <a:pt x="2330748" y="0"/>
                </a:lnTo>
                <a:lnTo>
                  <a:pt x="2330748" y="2330748"/>
                </a:lnTo>
                <a:lnTo>
                  <a:pt x="0" y="23307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6463090" y="6195206"/>
            <a:ext cx="1174273" cy="1174273"/>
          </a:xfrm>
          <a:custGeom>
            <a:avLst/>
            <a:gdLst/>
            <a:ahLst/>
            <a:cxnLst/>
            <a:rect r="r" b="b" t="t" l="l"/>
            <a:pathLst>
              <a:path h="1174273" w="1174273">
                <a:moveTo>
                  <a:pt x="0" y="0"/>
                </a:moveTo>
                <a:lnTo>
                  <a:pt x="1174273" y="0"/>
                </a:lnTo>
                <a:lnTo>
                  <a:pt x="1174273" y="1174273"/>
                </a:lnTo>
                <a:lnTo>
                  <a:pt x="0" y="11742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3517684" y="7369479"/>
            <a:ext cx="3604942" cy="3604942"/>
          </a:xfrm>
          <a:custGeom>
            <a:avLst/>
            <a:gdLst/>
            <a:ahLst/>
            <a:cxnLst/>
            <a:rect r="r" b="b" t="t" l="l"/>
            <a:pathLst>
              <a:path h="3604942" w="3604942">
                <a:moveTo>
                  <a:pt x="0" y="0"/>
                </a:moveTo>
                <a:lnTo>
                  <a:pt x="3604942" y="0"/>
                </a:lnTo>
                <a:lnTo>
                  <a:pt x="3604942" y="3604942"/>
                </a:lnTo>
                <a:lnTo>
                  <a:pt x="0" y="36049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1064441" y="3502750"/>
            <a:ext cx="6897631" cy="1747606"/>
          </a:xfrm>
          <a:custGeom>
            <a:avLst/>
            <a:gdLst/>
            <a:ahLst/>
            <a:cxnLst/>
            <a:rect r="r" b="b" t="t" l="l"/>
            <a:pathLst>
              <a:path h="1747606" w="6897631">
                <a:moveTo>
                  <a:pt x="0" y="0"/>
                </a:moveTo>
                <a:lnTo>
                  <a:pt x="6897631" y="0"/>
                </a:lnTo>
                <a:lnTo>
                  <a:pt x="6897631" y="1747606"/>
                </a:lnTo>
                <a:lnTo>
                  <a:pt x="0" y="1747606"/>
                </a:lnTo>
                <a:lnTo>
                  <a:pt x="0" y="0"/>
                </a:lnTo>
                <a:close/>
              </a:path>
            </a:pathLst>
          </a:custGeom>
          <a:blipFill>
            <a:blip r:embed="rId4"/>
            <a:stretch>
              <a:fillRect l="0" t="0" r="0" b="0"/>
            </a:stretch>
          </a:blipFill>
        </p:spPr>
      </p:sp>
      <p:sp>
        <p:nvSpPr>
          <p:cNvPr name="Freeform 10" id="10"/>
          <p:cNvSpPr/>
          <p:nvPr/>
        </p:nvSpPr>
        <p:spPr>
          <a:xfrm flipH="false" flipV="false" rot="0">
            <a:off x="1677381" y="6435345"/>
            <a:ext cx="3788940" cy="3157450"/>
          </a:xfrm>
          <a:custGeom>
            <a:avLst/>
            <a:gdLst/>
            <a:ahLst/>
            <a:cxnLst/>
            <a:rect r="r" b="b" t="t" l="l"/>
            <a:pathLst>
              <a:path h="3157450" w="3788940">
                <a:moveTo>
                  <a:pt x="0" y="0"/>
                </a:moveTo>
                <a:lnTo>
                  <a:pt x="3788940" y="0"/>
                </a:lnTo>
                <a:lnTo>
                  <a:pt x="3788940" y="3157450"/>
                </a:lnTo>
                <a:lnTo>
                  <a:pt x="0" y="3157450"/>
                </a:lnTo>
                <a:lnTo>
                  <a:pt x="0" y="0"/>
                </a:lnTo>
                <a:close/>
              </a:path>
            </a:pathLst>
          </a:custGeom>
          <a:blipFill>
            <a:blip r:embed="rId5"/>
            <a:stretch>
              <a:fillRect l="0" t="0" r="0" b="0"/>
            </a:stretch>
          </a:blipFill>
        </p:spPr>
      </p:sp>
      <p:sp>
        <p:nvSpPr>
          <p:cNvPr name="TextBox 11" id="11"/>
          <p:cNvSpPr txBox="true"/>
          <p:nvPr/>
        </p:nvSpPr>
        <p:spPr>
          <a:xfrm rot="0">
            <a:off x="1734722" y="2186123"/>
            <a:ext cx="13070005" cy="597456"/>
          </a:xfrm>
          <a:prstGeom prst="rect">
            <a:avLst/>
          </a:prstGeom>
        </p:spPr>
        <p:txBody>
          <a:bodyPr anchor="t" rtlCol="false" tIns="0" lIns="0" bIns="0" rIns="0">
            <a:spAutoFit/>
          </a:bodyPr>
          <a:lstStyle/>
          <a:p>
            <a:pPr algn="l">
              <a:lnSpc>
                <a:spcPts val="2538"/>
              </a:lnSpc>
            </a:pPr>
            <a:r>
              <a:rPr lang="en-US" sz="1575" spc="-4">
                <a:solidFill>
                  <a:srgbClr val="D7E5D8"/>
                </a:solidFill>
                <a:latin typeface="IBM Plex Sans"/>
                <a:ea typeface="IBM Plex Sans"/>
                <a:cs typeface="IBM Plex Sans"/>
                <a:sym typeface="IBM Plex Sans"/>
              </a:rPr>
              <a:t>es una etapa crítica en la preparación de datos para análisis o modelado, y busca asegurar que los datos sean limpios, relevantes y estructurados adecuadamente.</a:t>
            </a:r>
          </a:p>
        </p:txBody>
      </p:sp>
      <p:sp>
        <p:nvSpPr>
          <p:cNvPr name="TextBox 12" id="12"/>
          <p:cNvSpPr txBox="true"/>
          <p:nvPr/>
        </p:nvSpPr>
        <p:spPr>
          <a:xfrm rot="0">
            <a:off x="2549197" y="4055177"/>
            <a:ext cx="6204158" cy="3213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Eliminar valores nulos, duplicados, y corregir errores en los datos.</a:t>
            </a:r>
          </a:p>
        </p:txBody>
      </p:sp>
      <p:sp>
        <p:nvSpPr>
          <p:cNvPr name="TextBox 13" id="13"/>
          <p:cNvSpPr txBox="true"/>
          <p:nvPr/>
        </p:nvSpPr>
        <p:spPr>
          <a:xfrm rot="0">
            <a:off x="2549197" y="3536244"/>
            <a:ext cx="4068760"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Limpieza de datos</a:t>
            </a:r>
          </a:p>
        </p:txBody>
      </p:sp>
      <p:sp>
        <p:nvSpPr>
          <p:cNvPr name="TextBox 14" id="14"/>
          <p:cNvSpPr txBox="true"/>
          <p:nvPr/>
        </p:nvSpPr>
        <p:spPr>
          <a:xfrm rot="0">
            <a:off x="1374816" y="3275520"/>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01</a:t>
            </a:r>
          </a:p>
        </p:txBody>
      </p:sp>
      <p:sp>
        <p:nvSpPr>
          <p:cNvPr name="TextBox 15" id="15"/>
          <p:cNvSpPr txBox="true"/>
          <p:nvPr/>
        </p:nvSpPr>
        <p:spPr>
          <a:xfrm rot="0">
            <a:off x="5207019" y="5569030"/>
            <a:ext cx="6204158"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Normalizar o escalar los datos, y convertir variables categóricas a numéricas mediante codificación (ej. One-Hot Encoding).</a:t>
            </a:r>
          </a:p>
        </p:txBody>
      </p:sp>
      <p:sp>
        <p:nvSpPr>
          <p:cNvPr name="TextBox 16" id="16"/>
          <p:cNvSpPr txBox="true"/>
          <p:nvPr/>
        </p:nvSpPr>
        <p:spPr>
          <a:xfrm rot="0">
            <a:off x="5197126" y="4996222"/>
            <a:ext cx="4614829"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Transformación de datos</a:t>
            </a:r>
          </a:p>
        </p:txBody>
      </p:sp>
      <p:sp>
        <p:nvSpPr>
          <p:cNvPr name="TextBox 17" id="17"/>
          <p:cNvSpPr txBox="true"/>
          <p:nvPr/>
        </p:nvSpPr>
        <p:spPr>
          <a:xfrm rot="0">
            <a:off x="3944558" y="4735497"/>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02</a:t>
            </a:r>
          </a:p>
        </p:txBody>
      </p:sp>
      <p:sp>
        <p:nvSpPr>
          <p:cNvPr name="TextBox 18" id="18"/>
          <p:cNvSpPr txBox="true"/>
          <p:nvPr/>
        </p:nvSpPr>
        <p:spPr>
          <a:xfrm rot="0">
            <a:off x="8309098" y="7514514"/>
            <a:ext cx="6204158"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Equilibrar las clases si los datos son desproporcionados (por ejemplo, en problemas de clasificación).</a:t>
            </a:r>
          </a:p>
        </p:txBody>
      </p:sp>
      <p:sp>
        <p:nvSpPr>
          <p:cNvPr name="TextBox 19" id="19"/>
          <p:cNvSpPr txBox="true"/>
          <p:nvPr/>
        </p:nvSpPr>
        <p:spPr>
          <a:xfrm rot="0">
            <a:off x="8309098" y="6941705"/>
            <a:ext cx="4951233"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Manejo de desequilibrio</a:t>
            </a:r>
          </a:p>
        </p:txBody>
      </p:sp>
      <p:sp>
        <p:nvSpPr>
          <p:cNvPr name="TextBox 20" id="20"/>
          <p:cNvSpPr txBox="true"/>
          <p:nvPr/>
        </p:nvSpPr>
        <p:spPr>
          <a:xfrm rot="0">
            <a:off x="7134717" y="6680981"/>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03</a:t>
            </a:r>
          </a:p>
        </p:txBody>
      </p:sp>
      <p:sp>
        <p:nvSpPr>
          <p:cNvPr name="TextBox 21" id="21"/>
          <p:cNvSpPr txBox="true"/>
          <p:nvPr/>
        </p:nvSpPr>
        <p:spPr>
          <a:xfrm rot="0">
            <a:off x="11433205" y="9199428"/>
            <a:ext cx="6204158" cy="3213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Reducir el número de variables para evitar el sobreajuste (ej. PCA).</a:t>
            </a:r>
          </a:p>
        </p:txBody>
      </p:sp>
      <p:sp>
        <p:nvSpPr>
          <p:cNvPr name="TextBox 22" id="22"/>
          <p:cNvSpPr txBox="true"/>
          <p:nvPr/>
        </p:nvSpPr>
        <p:spPr>
          <a:xfrm rot="0">
            <a:off x="11433205" y="8626620"/>
            <a:ext cx="5029885"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Reducción de dimensionalidad</a:t>
            </a:r>
          </a:p>
        </p:txBody>
      </p:sp>
      <p:sp>
        <p:nvSpPr>
          <p:cNvPr name="TextBox 23" id="23"/>
          <p:cNvSpPr txBox="true"/>
          <p:nvPr/>
        </p:nvSpPr>
        <p:spPr>
          <a:xfrm rot="0">
            <a:off x="10258824" y="8365896"/>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5400000"/>
        </a:gradFill>
      </p:bgPr>
    </p:bg>
    <p:spTree>
      <p:nvGrpSpPr>
        <p:cNvPr id="1" name=""/>
        <p:cNvGrpSpPr/>
        <p:nvPr/>
      </p:nvGrpSpPr>
      <p:grpSpPr>
        <a:xfrm>
          <a:off x="0" y="0"/>
          <a:ext cx="0" cy="0"/>
          <a:chOff x="0" y="0"/>
          <a:chExt cx="0" cy="0"/>
        </a:xfrm>
      </p:grpSpPr>
      <p:sp>
        <p:nvSpPr>
          <p:cNvPr name="AutoShape 2" id="2"/>
          <p:cNvSpPr/>
          <p:nvPr/>
        </p:nvSpPr>
        <p:spPr>
          <a:xfrm flipV="true">
            <a:off x="500412" y="62275"/>
            <a:ext cx="0" cy="6492240"/>
          </a:xfrm>
          <a:prstGeom prst="line">
            <a:avLst/>
          </a:prstGeom>
          <a:ln cap="flat" w="19050">
            <a:solidFill>
              <a:srgbClr val="FFFFFF"/>
            </a:solidFill>
            <a:prstDash val="solid"/>
            <a:headEnd type="none" len="sm" w="sm"/>
            <a:tailEnd type="none" len="sm" w="sm"/>
          </a:ln>
        </p:spPr>
      </p:sp>
      <p:sp>
        <p:nvSpPr>
          <p:cNvPr name="AutoShape 3" id="3"/>
          <p:cNvSpPr/>
          <p:nvPr/>
        </p:nvSpPr>
        <p:spPr>
          <a:xfrm flipV="true">
            <a:off x="500412" y="7053950"/>
            <a:ext cx="0" cy="960120"/>
          </a:xfrm>
          <a:prstGeom prst="line">
            <a:avLst/>
          </a:prstGeom>
          <a:ln cap="flat" w="19050">
            <a:solidFill>
              <a:srgbClr val="FFFFFF"/>
            </a:solidFill>
            <a:prstDash val="solid"/>
            <a:headEnd type="none" len="sm" w="sm"/>
            <a:tailEnd type="none" len="sm" w="sm"/>
          </a:ln>
        </p:spPr>
      </p:sp>
      <p:sp>
        <p:nvSpPr>
          <p:cNvPr name="AutoShape 4" id="4"/>
          <p:cNvSpPr/>
          <p:nvPr/>
        </p:nvSpPr>
        <p:spPr>
          <a:xfrm flipV="true">
            <a:off x="500412" y="8446345"/>
            <a:ext cx="0" cy="442454"/>
          </a:xfrm>
          <a:prstGeom prst="line">
            <a:avLst/>
          </a:prstGeom>
          <a:ln cap="flat" w="19050">
            <a:solidFill>
              <a:srgbClr val="FFFFFF"/>
            </a:solidFill>
            <a:prstDash val="solid"/>
            <a:headEnd type="none" len="sm" w="sm"/>
            <a:tailEnd type="none" len="sm" w="sm"/>
          </a:ln>
        </p:spPr>
      </p:sp>
      <p:sp>
        <p:nvSpPr>
          <p:cNvPr name="Freeform 5" id="5"/>
          <p:cNvSpPr/>
          <p:nvPr/>
        </p:nvSpPr>
        <p:spPr>
          <a:xfrm flipH="false" flipV="false" rot="0">
            <a:off x="15957252" y="1682187"/>
            <a:ext cx="2330748" cy="2330748"/>
          </a:xfrm>
          <a:custGeom>
            <a:avLst/>
            <a:gdLst/>
            <a:ahLst/>
            <a:cxnLst/>
            <a:rect r="r" b="b" t="t" l="l"/>
            <a:pathLst>
              <a:path h="2330748" w="2330748">
                <a:moveTo>
                  <a:pt x="0" y="0"/>
                </a:moveTo>
                <a:lnTo>
                  <a:pt x="2330748" y="0"/>
                </a:lnTo>
                <a:lnTo>
                  <a:pt x="2330748" y="2330748"/>
                </a:lnTo>
                <a:lnTo>
                  <a:pt x="0" y="23307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931283" y="9538070"/>
            <a:ext cx="964746" cy="964746"/>
          </a:xfrm>
          <a:custGeom>
            <a:avLst/>
            <a:gdLst/>
            <a:ahLst/>
            <a:cxnLst/>
            <a:rect r="r" b="b" t="t" l="l"/>
            <a:pathLst>
              <a:path h="964746" w="964746">
                <a:moveTo>
                  <a:pt x="0" y="0"/>
                </a:moveTo>
                <a:lnTo>
                  <a:pt x="964746" y="0"/>
                </a:lnTo>
                <a:lnTo>
                  <a:pt x="964746" y="964747"/>
                </a:lnTo>
                <a:lnTo>
                  <a:pt x="0" y="96474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8982382" y="8309671"/>
            <a:ext cx="715351" cy="715351"/>
          </a:xfrm>
          <a:custGeom>
            <a:avLst/>
            <a:gdLst/>
            <a:ahLst/>
            <a:cxnLst/>
            <a:rect r="r" b="b" t="t" l="l"/>
            <a:pathLst>
              <a:path h="715351" w="715351">
                <a:moveTo>
                  <a:pt x="0" y="0"/>
                </a:moveTo>
                <a:lnTo>
                  <a:pt x="715351" y="0"/>
                </a:lnTo>
                <a:lnTo>
                  <a:pt x="715351" y="715351"/>
                </a:lnTo>
                <a:lnTo>
                  <a:pt x="0" y="7153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9144000" y="2252267"/>
            <a:ext cx="8638886" cy="5556334"/>
          </a:xfrm>
          <a:custGeom>
            <a:avLst/>
            <a:gdLst/>
            <a:ahLst/>
            <a:cxnLst/>
            <a:rect r="r" b="b" t="t" l="l"/>
            <a:pathLst>
              <a:path h="5556334" w="8638886">
                <a:moveTo>
                  <a:pt x="0" y="0"/>
                </a:moveTo>
                <a:lnTo>
                  <a:pt x="8638886" y="0"/>
                </a:lnTo>
                <a:lnTo>
                  <a:pt x="8638886" y="5556334"/>
                </a:lnTo>
                <a:lnTo>
                  <a:pt x="0" y="5556334"/>
                </a:lnTo>
                <a:lnTo>
                  <a:pt x="0" y="0"/>
                </a:lnTo>
                <a:close/>
              </a:path>
            </a:pathLst>
          </a:custGeom>
          <a:blipFill>
            <a:blip r:embed="rId4"/>
            <a:stretch>
              <a:fillRect l="-6172" t="0" r="-6172" b="0"/>
            </a:stretch>
          </a:blipFill>
        </p:spPr>
      </p:sp>
      <p:sp>
        <p:nvSpPr>
          <p:cNvPr name="TextBox 9" id="9"/>
          <p:cNvSpPr txBox="true"/>
          <p:nvPr/>
        </p:nvSpPr>
        <p:spPr>
          <a:xfrm rot="0">
            <a:off x="2316300" y="2438169"/>
            <a:ext cx="5953613" cy="675741"/>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Separar los datos en conjuntos de entrenamiento y prueba para evaluar el modelo.</a:t>
            </a:r>
          </a:p>
        </p:txBody>
      </p:sp>
      <p:sp>
        <p:nvSpPr>
          <p:cNvPr name="TextBox 10" id="10"/>
          <p:cNvSpPr txBox="true"/>
          <p:nvPr/>
        </p:nvSpPr>
        <p:spPr>
          <a:xfrm rot="0">
            <a:off x="2316300" y="1802792"/>
            <a:ext cx="5428568"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División de datos</a:t>
            </a:r>
          </a:p>
        </p:txBody>
      </p:sp>
      <p:sp>
        <p:nvSpPr>
          <p:cNvPr name="TextBox 11" id="11"/>
          <p:cNvSpPr txBox="true"/>
          <p:nvPr/>
        </p:nvSpPr>
        <p:spPr>
          <a:xfrm rot="0">
            <a:off x="1028700" y="1520262"/>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05</a:t>
            </a:r>
          </a:p>
        </p:txBody>
      </p:sp>
      <p:sp>
        <p:nvSpPr>
          <p:cNvPr name="TextBox 12" id="12"/>
          <p:cNvSpPr txBox="true"/>
          <p:nvPr/>
        </p:nvSpPr>
        <p:spPr>
          <a:xfrm rot="0">
            <a:off x="2402025" y="4644939"/>
            <a:ext cx="5833906" cy="675741"/>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Crear nuevas variables relevantes a partir de las existentes.</a:t>
            </a:r>
          </a:p>
        </p:txBody>
      </p:sp>
      <p:sp>
        <p:nvSpPr>
          <p:cNvPr name="TextBox 13" id="13"/>
          <p:cNvSpPr txBox="true"/>
          <p:nvPr/>
        </p:nvSpPr>
        <p:spPr>
          <a:xfrm rot="0">
            <a:off x="2402025" y="4009561"/>
            <a:ext cx="5376767"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Generación de características</a:t>
            </a:r>
          </a:p>
        </p:txBody>
      </p:sp>
      <p:sp>
        <p:nvSpPr>
          <p:cNvPr name="TextBox 14" id="14"/>
          <p:cNvSpPr txBox="true"/>
          <p:nvPr/>
        </p:nvSpPr>
        <p:spPr>
          <a:xfrm rot="0">
            <a:off x="1028700" y="3727032"/>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06</a:t>
            </a:r>
          </a:p>
        </p:txBody>
      </p:sp>
      <p:sp>
        <p:nvSpPr>
          <p:cNvPr name="TextBox 15" id="15"/>
          <p:cNvSpPr txBox="true"/>
          <p:nvPr/>
        </p:nvSpPr>
        <p:spPr>
          <a:xfrm rot="0">
            <a:off x="2350224" y="6855931"/>
            <a:ext cx="5428568" cy="675741"/>
          </a:xfrm>
          <a:prstGeom prst="rect">
            <a:avLst/>
          </a:prstGeom>
        </p:spPr>
        <p:txBody>
          <a:bodyPr anchor="t" rtlCol="false" tIns="0" lIns="0" bIns="0" rIns="0">
            <a:spAutoFit/>
          </a:bodyPr>
          <a:lstStyle/>
          <a:p>
            <a:pPr algn="l">
              <a:lnSpc>
                <a:spcPts val="2662"/>
              </a:lnSpc>
            </a:pPr>
            <a:r>
              <a:rPr lang="en-US" sz="1652" spc="23">
                <a:solidFill>
                  <a:srgbClr val="D7E5D8"/>
                </a:solidFill>
                <a:latin typeface="Amicale Light"/>
                <a:ea typeface="Amicale Light"/>
                <a:cs typeface="Amicale Light"/>
                <a:sym typeface="Amicale Light"/>
              </a:rPr>
              <a:t>Identificar y tratar los valores extremos que pueden afectar el modelo.</a:t>
            </a:r>
          </a:p>
        </p:txBody>
      </p:sp>
      <p:sp>
        <p:nvSpPr>
          <p:cNvPr name="TextBox 16" id="16"/>
          <p:cNvSpPr txBox="true"/>
          <p:nvPr/>
        </p:nvSpPr>
        <p:spPr>
          <a:xfrm rot="0">
            <a:off x="2350224" y="6220553"/>
            <a:ext cx="5394645" cy="462274"/>
          </a:xfrm>
          <a:prstGeom prst="rect">
            <a:avLst/>
          </a:prstGeom>
        </p:spPr>
        <p:txBody>
          <a:bodyPr anchor="t" rtlCol="false" tIns="0" lIns="0" bIns="0" rIns="0">
            <a:spAutoFit/>
          </a:bodyPr>
          <a:lstStyle/>
          <a:p>
            <a:pPr algn="l">
              <a:lnSpc>
                <a:spcPts val="3766"/>
              </a:lnSpc>
            </a:pPr>
            <a:r>
              <a:rPr lang="en-US" b="true" sz="2921" spc="29">
                <a:solidFill>
                  <a:srgbClr val="B7EE4A"/>
                </a:solidFill>
                <a:latin typeface="IBM Plex Sans Bold"/>
                <a:ea typeface="IBM Plex Sans Bold"/>
                <a:cs typeface="IBM Plex Sans Bold"/>
                <a:sym typeface="IBM Plex Sans Bold"/>
              </a:rPr>
              <a:t>Detección de valores atípicos</a:t>
            </a:r>
          </a:p>
        </p:txBody>
      </p:sp>
      <p:sp>
        <p:nvSpPr>
          <p:cNvPr name="TextBox 17" id="17"/>
          <p:cNvSpPr txBox="true"/>
          <p:nvPr/>
        </p:nvSpPr>
        <p:spPr>
          <a:xfrm rot="0">
            <a:off x="1028700" y="5930280"/>
            <a:ext cx="1182825" cy="1078051"/>
          </a:xfrm>
          <a:prstGeom prst="rect">
            <a:avLst/>
          </a:prstGeom>
        </p:spPr>
        <p:txBody>
          <a:bodyPr anchor="t" rtlCol="false" tIns="0" lIns="0" bIns="0" rIns="0">
            <a:spAutoFit/>
          </a:bodyPr>
          <a:lstStyle/>
          <a:p>
            <a:pPr algn="l">
              <a:lnSpc>
                <a:spcPts val="8909"/>
              </a:lnSpc>
            </a:pPr>
            <a:r>
              <a:rPr lang="en-US" b="true" sz="6060">
                <a:solidFill>
                  <a:srgbClr val="9CD52C"/>
                </a:solidFill>
                <a:latin typeface="Montserrat Ultra-Bold"/>
                <a:ea typeface="Montserrat Ultra-Bold"/>
                <a:cs typeface="Montserrat Ultra-Bold"/>
                <a:sym typeface="Montserrat Ultra-Bold"/>
              </a:rPr>
              <a:t>07</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TextBox 2" id="2"/>
          <p:cNvSpPr txBox="true"/>
          <p:nvPr/>
        </p:nvSpPr>
        <p:spPr>
          <a:xfrm rot="0">
            <a:off x="1028700" y="923925"/>
            <a:ext cx="15445245"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ENTRENAMIENTO DEL MODELO</a:t>
            </a:r>
          </a:p>
        </p:txBody>
      </p:sp>
      <p:sp>
        <p:nvSpPr>
          <p:cNvPr name="AutoShape 3" id="3"/>
          <p:cNvSpPr/>
          <p:nvPr/>
        </p:nvSpPr>
        <p:spPr>
          <a:xfrm flipH="true">
            <a:off x="-217523" y="9729316"/>
            <a:ext cx="16463090" cy="0"/>
          </a:xfrm>
          <a:prstGeom prst="line">
            <a:avLst/>
          </a:prstGeom>
          <a:ln cap="flat" w="19050">
            <a:solidFill>
              <a:srgbClr val="FFFFFF"/>
            </a:solidFill>
            <a:prstDash val="solid"/>
            <a:headEnd type="none" len="sm" w="sm"/>
            <a:tailEnd type="none" len="sm" w="sm"/>
          </a:ln>
        </p:spPr>
      </p:sp>
      <p:sp>
        <p:nvSpPr>
          <p:cNvPr name="AutoShape 4" id="4"/>
          <p:cNvSpPr/>
          <p:nvPr/>
        </p:nvSpPr>
        <p:spPr>
          <a:xfrm flipH="true">
            <a:off x="17107012" y="9738841"/>
            <a:ext cx="960120" cy="0"/>
          </a:xfrm>
          <a:prstGeom prst="line">
            <a:avLst/>
          </a:prstGeom>
          <a:ln cap="flat" w="19050">
            <a:solidFill>
              <a:srgbClr val="FFFFFF"/>
            </a:solidFill>
            <a:prstDash val="solid"/>
            <a:headEnd type="none" len="sm" w="sm"/>
            <a:tailEnd type="none" len="sm" w="sm"/>
          </a:ln>
        </p:spPr>
      </p:sp>
      <p:sp>
        <p:nvSpPr>
          <p:cNvPr name="Freeform 5" id="5"/>
          <p:cNvSpPr/>
          <p:nvPr/>
        </p:nvSpPr>
        <p:spPr>
          <a:xfrm flipH="false" flipV="false" rot="0">
            <a:off x="-1732034" y="4893668"/>
            <a:ext cx="3691462" cy="3691462"/>
          </a:xfrm>
          <a:custGeom>
            <a:avLst/>
            <a:gdLst/>
            <a:ahLst/>
            <a:cxnLst/>
            <a:rect r="r" b="b" t="t" l="l"/>
            <a:pathLst>
              <a:path h="3691462" w="3691462">
                <a:moveTo>
                  <a:pt x="0" y="0"/>
                </a:moveTo>
                <a:lnTo>
                  <a:pt x="3691463" y="0"/>
                </a:lnTo>
                <a:lnTo>
                  <a:pt x="3691463" y="3691462"/>
                </a:lnTo>
                <a:lnTo>
                  <a:pt x="0" y="369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86041" y="2051017"/>
            <a:ext cx="13070005" cy="597456"/>
          </a:xfrm>
          <a:prstGeom prst="rect">
            <a:avLst/>
          </a:prstGeom>
        </p:spPr>
        <p:txBody>
          <a:bodyPr anchor="t" rtlCol="false" tIns="0" lIns="0" bIns="0" rIns="0">
            <a:spAutoFit/>
          </a:bodyPr>
          <a:lstStyle/>
          <a:p>
            <a:pPr algn="l">
              <a:lnSpc>
                <a:spcPts val="2538"/>
              </a:lnSpc>
            </a:pPr>
            <a:r>
              <a:rPr lang="en-US" sz="1575" spc="-4">
                <a:solidFill>
                  <a:srgbClr val="D7E5D8"/>
                </a:solidFill>
                <a:latin typeface="IBM Plex Sans"/>
                <a:ea typeface="IBM Plex Sans"/>
                <a:cs typeface="IBM Plex Sans"/>
                <a:sym typeface="IBM Plex Sans"/>
              </a:rPr>
              <a:t>En esta etapa se utiliza un algoritmo de aprendizaje automático para aprender patrones a partir de los datos preprocesados. En este proceso también el modelo ajusta sus parámetros internos para minimizar el error en las predicciones. </a:t>
            </a:r>
          </a:p>
        </p:txBody>
      </p:sp>
      <p:sp>
        <p:nvSpPr>
          <p:cNvPr name="TextBox 7" id="7"/>
          <p:cNvSpPr txBox="true"/>
          <p:nvPr/>
        </p:nvSpPr>
        <p:spPr>
          <a:xfrm rot="0">
            <a:off x="8136785" y="4132841"/>
            <a:ext cx="7303193" cy="9309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Se debe de seleccionar un algoritmo dependiendo del problema, algunos ejemplos son: árboles de decisión, redes neuronales, regresión lineal, entre otros. </a:t>
            </a:r>
          </a:p>
        </p:txBody>
      </p:sp>
      <p:sp>
        <p:nvSpPr>
          <p:cNvPr name="TextBox 8" id="8"/>
          <p:cNvSpPr txBox="true"/>
          <p:nvPr/>
        </p:nvSpPr>
        <p:spPr>
          <a:xfrm rot="0">
            <a:off x="8136785" y="3560033"/>
            <a:ext cx="4068760"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Selección del algoritmo</a:t>
            </a:r>
          </a:p>
        </p:txBody>
      </p:sp>
      <p:sp>
        <p:nvSpPr>
          <p:cNvPr name="TextBox 9" id="9"/>
          <p:cNvSpPr txBox="true"/>
          <p:nvPr/>
        </p:nvSpPr>
        <p:spPr>
          <a:xfrm rot="0">
            <a:off x="6962404" y="3299308"/>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01</a:t>
            </a:r>
          </a:p>
        </p:txBody>
      </p:sp>
      <p:sp>
        <p:nvSpPr>
          <p:cNvPr name="TextBox 10" id="10"/>
          <p:cNvSpPr txBox="true"/>
          <p:nvPr/>
        </p:nvSpPr>
        <p:spPr>
          <a:xfrm rot="0">
            <a:off x="11384833" y="6078325"/>
            <a:ext cx="7527347" cy="3213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Se dividen en conjuntos de entrenamiento y validación.</a:t>
            </a:r>
          </a:p>
        </p:txBody>
      </p:sp>
      <p:sp>
        <p:nvSpPr>
          <p:cNvPr name="TextBox 11" id="11"/>
          <p:cNvSpPr txBox="true"/>
          <p:nvPr/>
        </p:nvSpPr>
        <p:spPr>
          <a:xfrm rot="0">
            <a:off x="11374940" y="5505517"/>
            <a:ext cx="5730615"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División de datos</a:t>
            </a:r>
          </a:p>
        </p:txBody>
      </p:sp>
      <p:sp>
        <p:nvSpPr>
          <p:cNvPr name="TextBox 12" id="12"/>
          <p:cNvSpPr txBox="true"/>
          <p:nvPr/>
        </p:nvSpPr>
        <p:spPr>
          <a:xfrm rot="0">
            <a:off x="10122372" y="5244792"/>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02</a:t>
            </a:r>
          </a:p>
        </p:txBody>
      </p:sp>
      <p:sp>
        <p:nvSpPr>
          <p:cNvPr name="TextBox 13" id="13"/>
          <p:cNvSpPr txBox="true"/>
          <p:nvPr/>
        </p:nvSpPr>
        <p:spPr>
          <a:xfrm rot="0">
            <a:off x="8185346" y="7165728"/>
            <a:ext cx="6204158"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En este paso el modelo ajusta sus parámetros para minimizar una función de pérdida.</a:t>
            </a:r>
          </a:p>
        </p:txBody>
      </p:sp>
      <p:sp>
        <p:nvSpPr>
          <p:cNvPr name="TextBox 14" id="14"/>
          <p:cNvSpPr txBox="true"/>
          <p:nvPr/>
        </p:nvSpPr>
        <p:spPr>
          <a:xfrm rot="0">
            <a:off x="8185346" y="6592920"/>
            <a:ext cx="4951233"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Ajuste de parámetros</a:t>
            </a:r>
          </a:p>
        </p:txBody>
      </p:sp>
      <p:sp>
        <p:nvSpPr>
          <p:cNvPr name="TextBox 15" id="15"/>
          <p:cNvSpPr txBox="true"/>
          <p:nvPr/>
        </p:nvSpPr>
        <p:spPr>
          <a:xfrm rot="0">
            <a:off x="7010965" y="6332195"/>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03</a:t>
            </a:r>
          </a:p>
        </p:txBody>
      </p:sp>
      <p:grpSp>
        <p:nvGrpSpPr>
          <p:cNvPr name="Group 16" id="16"/>
          <p:cNvGrpSpPr/>
          <p:nvPr/>
        </p:nvGrpSpPr>
        <p:grpSpPr>
          <a:xfrm rot="0">
            <a:off x="1086041" y="3390386"/>
            <a:ext cx="4416414" cy="5550399"/>
            <a:chOff x="0" y="0"/>
            <a:chExt cx="684218" cy="859902"/>
          </a:xfrm>
        </p:grpSpPr>
        <p:sp>
          <p:nvSpPr>
            <p:cNvPr name="Freeform 17" id="17"/>
            <p:cNvSpPr/>
            <p:nvPr/>
          </p:nvSpPr>
          <p:spPr>
            <a:xfrm flipH="false" flipV="false" rot="0">
              <a:off x="0" y="0"/>
              <a:ext cx="684218" cy="859902"/>
            </a:xfrm>
            <a:custGeom>
              <a:avLst/>
              <a:gdLst/>
              <a:ahLst/>
              <a:cxnLst/>
              <a:rect r="r" b="b" t="t" l="l"/>
              <a:pathLst>
                <a:path h="859902" w="684218">
                  <a:moveTo>
                    <a:pt x="0" y="0"/>
                  </a:moveTo>
                  <a:lnTo>
                    <a:pt x="684218" y="0"/>
                  </a:lnTo>
                  <a:lnTo>
                    <a:pt x="684218" y="859902"/>
                  </a:lnTo>
                  <a:lnTo>
                    <a:pt x="0" y="859902"/>
                  </a:lnTo>
                  <a:close/>
                </a:path>
              </a:pathLst>
            </a:custGeom>
            <a:blipFill>
              <a:blip r:embed="rId4"/>
              <a:stretch>
                <a:fillRect l="-44316" t="0" r="-44316" b="0"/>
              </a:stretch>
            </a:blipFill>
            <a:ln w="28575" cap="sq">
              <a:solidFill>
                <a:srgbClr val="9CD52C"/>
              </a:solidFill>
              <a:prstDash val="solid"/>
              <a:miter/>
            </a:ln>
          </p:spPr>
        </p:sp>
      </p:grpSp>
      <p:sp>
        <p:nvSpPr>
          <p:cNvPr name="Freeform 18" id="18"/>
          <p:cNvSpPr/>
          <p:nvPr/>
        </p:nvSpPr>
        <p:spPr>
          <a:xfrm flipH="false" flipV="false" rot="0">
            <a:off x="4954071" y="2924698"/>
            <a:ext cx="1920604" cy="1920604"/>
          </a:xfrm>
          <a:custGeom>
            <a:avLst/>
            <a:gdLst/>
            <a:ahLst/>
            <a:cxnLst/>
            <a:rect r="r" b="b" t="t" l="l"/>
            <a:pathLst>
              <a:path h="1920604" w="1920604">
                <a:moveTo>
                  <a:pt x="0" y="0"/>
                </a:moveTo>
                <a:lnTo>
                  <a:pt x="1920604" y="0"/>
                </a:lnTo>
                <a:lnTo>
                  <a:pt x="1920604" y="1920604"/>
                </a:lnTo>
                <a:lnTo>
                  <a:pt x="0" y="19206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5952825" y="7092889"/>
            <a:ext cx="1142999" cy="1142999"/>
          </a:xfrm>
          <a:custGeom>
            <a:avLst/>
            <a:gdLst/>
            <a:ahLst/>
            <a:cxnLst/>
            <a:rect r="r" b="b" t="t" l="l"/>
            <a:pathLst>
              <a:path h="1142999" w="1142999">
                <a:moveTo>
                  <a:pt x="0" y="0"/>
                </a:moveTo>
                <a:lnTo>
                  <a:pt x="1143000" y="0"/>
                </a:lnTo>
                <a:lnTo>
                  <a:pt x="1143000" y="1142999"/>
                </a:lnTo>
                <a:lnTo>
                  <a:pt x="0" y="114299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10552832" y="8874540"/>
            <a:ext cx="6204158" cy="3213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Proceso de entrenamiento del algoritmo suelen ser iterativos.</a:t>
            </a:r>
          </a:p>
        </p:txBody>
      </p:sp>
      <p:sp>
        <p:nvSpPr>
          <p:cNvPr name="TextBox 21" id="21"/>
          <p:cNvSpPr txBox="true"/>
          <p:nvPr/>
        </p:nvSpPr>
        <p:spPr>
          <a:xfrm rot="0">
            <a:off x="10552832" y="8301732"/>
            <a:ext cx="4951233"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Iteración y optimización</a:t>
            </a:r>
          </a:p>
        </p:txBody>
      </p:sp>
      <p:sp>
        <p:nvSpPr>
          <p:cNvPr name="TextBox 22" id="22"/>
          <p:cNvSpPr txBox="true"/>
          <p:nvPr/>
        </p:nvSpPr>
        <p:spPr>
          <a:xfrm rot="0">
            <a:off x="9378451" y="8041007"/>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5828930" y="7566145"/>
            <a:ext cx="3710806" cy="3710806"/>
          </a:xfrm>
          <a:custGeom>
            <a:avLst/>
            <a:gdLst/>
            <a:ahLst/>
            <a:cxnLst/>
            <a:rect r="r" b="b" t="t" l="l"/>
            <a:pathLst>
              <a:path h="3710806" w="3710806">
                <a:moveTo>
                  <a:pt x="0" y="0"/>
                </a:moveTo>
                <a:lnTo>
                  <a:pt x="3710806" y="0"/>
                </a:lnTo>
                <a:lnTo>
                  <a:pt x="3710806" y="3710807"/>
                </a:lnTo>
                <a:lnTo>
                  <a:pt x="0" y="37108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H="true">
            <a:off x="0" y="9676538"/>
            <a:ext cx="16463090" cy="0"/>
          </a:xfrm>
          <a:prstGeom prst="line">
            <a:avLst/>
          </a:prstGeom>
          <a:ln cap="flat" w="19050">
            <a:solidFill>
              <a:srgbClr val="FFFFFF"/>
            </a:solidFill>
            <a:prstDash val="solid"/>
            <a:headEnd type="none" len="sm" w="sm"/>
            <a:tailEnd type="none" len="sm" w="sm"/>
          </a:ln>
        </p:spPr>
      </p:sp>
      <p:sp>
        <p:nvSpPr>
          <p:cNvPr name="AutoShape 4" id="4"/>
          <p:cNvSpPr/>
          <p:nvPr/>
        </p:nvSpPr>
        <p:spPr>
          <a:xfrm flipH="true">
            <a:off x="17050227" y="9667013"/>
            <a:ext cx="960120" cy="0"/>
          </a:xfrm>
          <a:prstGeom prst="line">
            <a:avLst/>
          </a:prstGeom>
          <a:ln cap="flat" w="19050">
            <a:solidFill>
              <a:srgbClr val="FFFFFF"/>
            </a:solidFill>
            <a:prstDash val="solid"/>
            <a:headEnd type="none" len="sm" w="sm"/>
            <a:tailEnd type="none" len="sm" w="sm"/>
          </a:ln>
        </p:spPr>
      </p:sp>
      <p:sp>
        <p:nvSpPr>
          <p:cNvPr name="Freeform 5" id="5"/>
          <p:cNvSpPr/>
          <p:nvPr/>
        </p:nvSpPr>
        <p:spPr>
          <a:xfrm flipH="false" flipV="false" rot="0">
            <a:off x="708167" y="6731618"/>
            <a:ext cx="739907" cy="739907"/>
          </a:xfrm>
          <a:custGeom>
            <a:avLst/>
            <a:gdLst/>
            <a:ahLst/>
            <a:cxnLst/>
            <a:rect r="r" b="b" t="t" l="l"/>
            <a:pathLst>
              <a:path h="739907" w="739907">
                <a:moveTo>
                  <a:pt x="0" y="0"/>
                </a:moveTo>
                <a:lnTo>
                  <a:pt x="739907" y="0"/>
                </a:lnTo>
                <a:lnTo>
                  <a:pt x="739907" y="739907"/>
                </a:lnTo>
                <a:lnTo>
                  <a:pt x="0" y="7399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9942940" y="4270124"/>
            <a:ext cx="7641384" cy="4669913"/>
          </a:xfrm>
          <a:custGeom>
            <a:avLst/>
            <a:gdLst/>
            <a:ahLst/>
            <a:cxnLst/>
            <a:rect r="r" b="b" t="t" l="l"/>
            <a:pathLst>
              <a:path h="4669913" w="7641384">
                <a:moveTo>
                  <a:pt x="0" y="0"/>
                </a:moveTo>
                <a:lnTo>
                  <a:pt x="7641383" y="0"/>
                </a:lnTo>
                <a:lnTo>
                  <a:pt x="7641383" y="4669913"/>
                </a:lnTo>
                <a:lnTo>
                  <a:pt x="0" y="4669913"/>
                </a:lnTo>
                <a:lnTo>
                  <a:pt x="0" y="0"/>
                </a:lnTo>
                <a:close/>
              </a:path>
            </a:pathLst>
          </a:custGeom>
          <a:blipFill>
            <a:blip r:embed="rId4"/>
            <a:stretch>
              <a:fillRect l="-4687" t="0" r="-4687" b="0"/>
            </a:stretch>
          </a:blipFill>
        </p:spPr>
      </p:sp>
      <p:sp>
        <p:nvSpPr>
          <p:cNvPr name="TextBox 7" id="7"/>
          <p:cNvSpPr txBox="true"/>
          <p:nvPr/>
        </p:nvSpPr>
        <p:spPr>
          <a:xfrm rot="0">
            <a:off x="1028700" y="923925"/>
            <a:ext cx="15445245"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EVALUACIÓN DEL MODELO</a:t>
            </a:r>
          </a:p>
        </p:txBody>
      </p:sp>
      <p:sp>
        <p:nvSpPr>
          <p:cNvPr name="TextBox 8" id="8"/>
          <p:cNvSpPr txBox="true"/>
          <p:nvPr/>
        </p:nvSpPr>
        <p:spPr>
          <a:xfrm rot="0">
            <a:off x="1086041" y="2051017"/>
            <a:ext cx="15138291" cy="597456"/>
          </a:xfrm>
          <a:prstGeom prst="rect">
            <a:avLst/>
          </a:prstGeom>
        </p:spPr>
        <p:txBody>
          <a:bodyPr anchor="t" rtlCol="false" tIns="0" lIns="0" bIns="0" rIns="0">
            <a:spAutoFit/>
          </a:bodyPr>
          <a:lstStyle/>
          <a:p>
            <a:pPr algn="l">
              <a:lnSpc>
                <a:spcPts val="2538"/>
              </a:lnSpc>
            </a:pPr>
            <a:r>
              <a:rPr lang="en-US" sz="1575" spc="-4">
                <a:solidFill>
                  <a:srgbClr val="D7E5D8"/>
                </a:solidFill>
                <a:latin typeface="IBM Plex Sans"/>
                <a:ea typeface="IBM Plex Sans"/>
                <a:cs typeface="IBM Plex Sans"/>
                <a:sym typeface="IBM Plex Sans"/>
              </a:rPr>
              <a:t>Es la fase en la que se mide su rendimiento utilizando un conjunto de datos que no fue utilizado durante el entrenamiento (conjunto de prueba). Esto permite determinar si el modelo es capaz de generalizar bien a nuevos datos.</a:t>
            </a:r>
          </a:p>
        </p:txBody>
      </p:sp>
      <p:sp>
        <p:nvSpPr>
          <p:cNvPr name="TextBox 9" id="9"/>
          <p:cNvSpPr txBox="true"/>
          <p:nvPr/>
        </p:nvSpPr>
        <p:spPr>
          <a:xfrm rot="0">
            <a:off x="1152068" y="5348157"/>
            <a:ext cx="7958671" cy="2508808"/>
          </a:xfrm>
          <a:prstGeom prst="rect">
            <a:avLst/>
          </a:prstGeom>
        </p:spPr>
        <p:txBody>
          <a:bodyPr anchor="t" rtlCol="false" tIns="0" lIns="0" bIns="0" rIns="0">
            <a:spAutoFit/>
          </a:bodyPr>
          <a:lstStyle/>
          <a:p>
            <a:pPr algn="l" marL="445137" indent="-222569" lvl="1">
              <a:lnSpc>
                <a:spcPts val="3321"/>
              </a:lnSpc>
              <a:buFont typeface="Arial"/>
              <a:buChar char="•"/>
            </a:pPr>
            <a:r>
              <a:rPr lang="en-US" sz="2061" spc="28">
                <a:solidFill>
                  <a:srgbClr val="D7E5D8"/>
                </a:solidFill>
                <a:latin typeface="Amicale Light"/>
                <a:ea typeface="Amicale Light"/>
                <a:cs typeface="Amicale Light"/>
                <a:sym typeface="Amicale Light"/>
              </a:rPr>
              <a:t>Precisión (Accuracy): proporción de predicciones correctas sobre el total.</a:t>
            </a:r>
          </a:p>
          <a:p>
            <a:pPr algn="l" marL="445137" indent="-222569" lvl="1">
              <a:lnSpc>
                <a:spcPts val="3321"/>
              </a:lnSpc>
              <a:buFont typeface="Arial"/>
              <a:buChar char="•"/>
            </a:pPr>
            <a:r>
              <a:rPr lang="en-US" sz="2061" spc="28">
                <a:solidFill>
                  <a:srgbClr val="D7E5D8"/>
                </a:solidFill>
                <a:latin typeface="Amicale Light"/>
                <a:ea typeface="Amicale Light"/>
                <a:cs typeface="Amicale Light"/>
                <a:sym typeface="Amicale Light"/>
              </a:rPr>
              <a:t>Precisión (precisión): proporción de verdaderos positivos sobre todos los positivos predichos.</a:t>
            </a:r>
          </a:p>
          <a:p>
            <a:pPr algn="l" marL="445137" indent="-222569" lvl="1">
              <a:lnSpc>
                <a:spcPts val="3321"/>
              </a:lnSpc>
              <a:buFont typeface="Arial"/>
              <a:buChar char="•"/>
            </a:pPr>
            <a:r>
              <a:rPr lang="en-US" sz="2061" spc="28">
                <a:solidFill>
                  <a:srgbClr val="D7E5D8"/>
                </a:solidFill>
                <a:latin typeface="Amicale Light"/>
                <a:ea typeface="Amicale Light"/>
                <a:cs typeface="Amicale Light"/>
                <a:sym typeface="Amicale Light"/>
              </a:rPr>
              <a:t>Recall: proporciona los verdaderos positivos sobre todos los positivos reales.</a:t>
            </a:r>
          </a:p>
        </p:txBody>
      </p:sp>
      <p:sp>
        <p:nvSpPr>
          <p:cNvPr name="TextBox 10" id="10"/>
          <p:cNvSpPr txBox="true"/>
          <p:nvPr/>
        </p:nvSpPr>
        <p:spPr>
          <a:xfrm rot="0">
            <a:off x="1152068" y="4610862"/>
            <a:ext cx="8354374" cy="539774"/>
          </a:xfrm>
          <a:prstGeom prst="rect">
            <a:avLst/>
          </a:prstGeom>
        </p:spPr>
        <p:txBody>
          <a:bodyPr anchor="t" rtlCol="false" tIns="0" lIns="0" bIns="0" rIns="0">
            <a:spAutoFit/>
          </a:bodyPr>
          <a:lstStyle/>
          <a:p>
            <a:pPr algn="l">
              <a:lnSpc>
                <a:spcPts val="4406"/>
              </a:lnSpc>
            </a:pPr>
            <a:r>
              <a:rPr lang="en-US" b="true" sz="3418" spc="34">
                <a:solidFill>
                  <a:srgbClr val="B7EE4A"/>
                </a:solidFill>
                <a:latin typeface="IBM Plex Sans Bold"/>
                <a:ea typeface="IBM Plex Sans Bold"/>
                <a:cs typeface="IBM Plex Sans Bold"/>
                <a:sym typeface="IBM Plex Sans Bold"/>
              </a:rPr>
              <a:t>CLASIFICACIÓN</a:t>
            </a:r>
          </a:p>
        </p:txBody>
      </p:sp>
      <p:sp>
        <p:nvSpPr>
          <p:cNvPr name="TextBox 11" id="11"/>
          <p:cNvSpPr txBox="true"/>
          <p:nvPr/>
        </p:nvSpPr>
        <p:spPr>
          <a:xfrm rot="0">
            <a:off x="1152068" y="3425653"/>
            <a:ext cx="6512628"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MÉTRICAS DE EVALUACIÓN COMUNES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14604">
                <a:alpha val="100000"/>
              </a:srgbClr>
            </a:gs>
            <a:gs pos="100000">
              <a:srgbClr val="010811">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AutoShape 2" id="2"/>
          <p:cNvSpPr/>
          <p:nvPr/>
        </p:nvSpPr>
        <p:spPr>
          <a:xfrm flipH="true">
            <a:off x="-217523" y="9729316"/>
            <a:ext cx="16463090" cy="0"/>
          </a:xfrm>
          <a:prstGeom prst="line">
            <a:avLst/>
          </a:prstGeom>
          <a:ln cap="flat" w="19050">
            <a:solidFill>
              <a:srgbClr val="FFFFFF"/>
            </a:solidFill>
            <a:prstDash val="solid"/>
            <a:headEnd type="none" len="sm" w="sm"/>
            <a:tailEnd type="none" len="sm" w="sm"/>
          </a:ln>
        </p:spPr>
      </p:sp>
      <p:sp>
        <p:nvSpPr>
          <p:cNvPr name="AutoShape 3" id="3"/>
          <p:cNvSpPr/>
          <p:nvPr/>
        </p:nvSpPr>
        <p:spPr>
          <a:xfrm flipH="true">
            <a:off x="17107012" y="9738841"/>
            <a:ext cx="960120" cy="0"/>
          </a:xfrm>
          <a:prstGeom prst="line">
            <a:avLst/>
          </a:prstGeom>
          <a:ln cap="flat" w="19050">
            <a:solidFill>
              <a:srgbClr val="FFFFFF"/>
            </a:solidFill>
            <a:prstDash val="solid"/>
            <a:headEnd type="none" len="sm" w="sm"/>
            <a:tailEnd type="none" len="sm" w="sm"/>
          </a:ln>
        </p:spPr>
      </p:sp>
      <p:sp>
        <p:nvSpPr>
          <p:cNvPr name="Freeform 4" id="4"/>
          <p:cNvSpPr/>
          <p:nvPr/>
        </p:nvSpPr>
        <p:spPr>
          <a:xfrm flipH="false" flipV="false" rot="0">
            <a:off x="-1732034" y="4893668"/>
            <a:ext cx="3691462" cy="3691462"/>
          </a:xfrm>
          <a:custGeom>
            <a:avLst/>
            <a:gdLst/>
            <a:ahLst/>
            <a:cxnLst/>
            <a:rect r="r" b="b" t="t" l="l"/>
            <a:pathLst>
              <a:path h="3691462" w="3691462">
                <a:moveTo>
                  <a:pt x="0" y="0"/>
                </a:moveTo>
                <a:lnTo>
                  <a:pt x="3691463" y="0"/>
                </a:lnTo>
                <a:lnTo>
                  <a:pt x="3691463" y="3691462"/>
                </a:lnTo>
                <a:lnTo>
                  <a:pt x="0" y="36914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7010965" y="7104551"/>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03</a:t>
            </a:r>
          </a:p>
        </p:txBody>
      </p:sp>
      <p:grpSp>
        <p:nvGrpSpPr>
          <p:cNvPr name="Group 6" id="6"/>
          <p:cNvGrpSpPr/>
          <p:nvPr/>
        </p:nvGrpSpPr>
        <p:grpSpPr>
          <a:xfrm rot="0">
            <a:off x="1086041" y="3390386"/>
            <a:ext cx="4416414" cy="5550399"/>
            <a:chOff x="0" y="0"/>
            <a:chExt cx="684218" cy="859902"/>
          </a:xfrm>
        </p:grpSpPr>
        <p:sp>
          <p:nvSpPr>
            <p:cNvPr name="Freeform 7" id="7"/>
            <p:cNvSpPr/>
            <p:nvPr/>
          </p:nvSpPr>
          <p:spPr>
            <a:xfrm flipH="false" flipV="false" rot="0">
              <a:off x="0" y="0"/>
              <a:ext cx="684218" cy="859902"/>
            </a:xfrm>
            <a:custGeom>
              <a:avLst/>
              <a:gdLst/>
              <a:ahLst/>
              <a:cxnLst/>
              <a:rect r="r" b="b" t="t" l="l"/>
              <a:pathLst>
                <a:path h="859902" w="684218">
                  <a:moveTo>
                    <a:pt x="0" y="0"/>
                  </a:moveTo>
                  <a:lnTo>
                    <a:pt x="684218" y="0"/>
                  </a:lnTo>
                  <a:lnTo>
                    <a:pt x="684218" y="859902"/>
                  </a:lnTo>
                  <a:lnTo>
                    <a:pt x="0" y="859902"/>
                  </a:lnTo>
                  <a:close/>
                </a:path>
              </a:pathLst>
            </a:custGeom>
            <a:blipFill>
              <a:blip r:embed="rId4"/>
              <a:stretch>
                <a:fillRect l="-44316" t="0" r="-44316" b="0"/>
              </a:stretch>
            </a:blipFill>
            <a:ln w="28575" cap="sq">
              <a:solidFill>
                <a:srgbClr val="9CD52C"/>
              </a:solidFill>
              <a:prstDash val="solid"/>
              <a:miter/>
            </a:ln>
          </p:spPr>
        </p:sp>
      </p:grpSp>
      <p:sp>
        <p:nvSpPr>
          <p:cNvPr name="Freeform 8" id="8"/>
          <p:cNvSpPr/>
          <p:nvPr/>
        </p:nvSpPr>
        <p:spPr>
          <a:xfrm flipH="false" flipV="false" rot="0">
            <a:off x="4954071" y="2924698"/>
            <a:ext cx="1920604" cy="1920604"/>
          </a:xfrm>
          <a:custGeom>
            <a:avLst/>
            <a:gdLst/>
            <a:ahLst/>
            <a:cxnLst/>
            <a:rect r="r" b="b" t="t" l="l"/>
            <a:pathLst>
              <a:path h="1920604" w="1920604">
                <a:moveTo>
                  <a:pt x="0" y="0"/>
                </a:moveTo>
                <a:lnTo>
                  <a:pt x="1920604" y="0"/>
                </a:lnTo>
                <a:lnTo>
                  <a:pt x="1920604" y="1920604"/>
                </a:lnTo>
                <a:lnTo>
                  <a:pt x="0" y="19206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5952825" y="7865244"/>
            <a:ext cx="1142999" cy="1142999"/>
          </a:xfrm>
          <a:custGeom>
            <a:avLst/>
            <a:gdLst/>
            <a:ahLst/>
            <a:cxnLst/>
            <a:rect r="r" b="b" t="t" l="l"/>
            <a:pathLst>
              <a:path h="1142999" w="1142999">
                <a:moveTo>
                  <a:pt x="0" y="0"/>
                </a:moveTo>
                <a:lnTo>
                  <a:pt x="1143000" y="0"/>
                </a:lnTo>
                <a:lnTo>
                  <a:pt x="1143000" y="1143000"/>
                </a:lnTo>
                <a:lnTo>
                  <a:pt x="0" y="1143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028700" y="923925"/>
            <a:ext cx="15445245" cy="908655"/>
          </a:xfrm>
          <a:prstGeom prst="rect">
            <a:avLst/>
          </a:prstGeom>
        </p:spPr>
        <p:txBody>
          <a:bodyPr anchor="t" rtlCol="false" tIns="0" lIns="0" bIns="0" rIns="0">
            <a:spAutoFit/>
          </a:bodyPr>
          <a:lstStyle/>
          <a:p>
            <a:pPr algn="l">
              <a:lnSpc>
                <a:spcPts val="7351"/>
              </a:lnSpc>
            </a:pPr>
            <a:r>
              <a:rPr lang="en-US" b="true" sz="5876" spc="-17">
                <a:solidFill>
                  <a:srgbClr val="D7E5D8"/>
                </a:solidFill>
                <a:latin typeface="IBM Plex Sans Bold"/>
                <a:ea typeface="IBM Plex Sans Bold"/>
                <a:cs typeface="IBM Plex Sans Bold"/>
                <a:sym typeface="IBM Plex Sans Bold"/>
              </a:rPr>
              <a:t>IMPLEMENTACIÓN DEL MODELO</a:t>
            </a:r>
          </a:p>
        </p:txBody>
      </p:sp>
      <p:sp>
        <p:nvSpPr>
          <p:cNvPr name="TextBox 11" id="11"/>
          <p:cNvSpPr txBox="true"/>
          <p:nvPr/>
        </p:nvSpPr>
        <p:spPr>
          <a:xfrm rot="0">
            <a:off x="1086041" y="2051017"/>
            <a:ext cx="13070005" cy="597456"/>
          </a:xfrm>
          <a:prstGeom prst="rect">
            <a:avLst/>
          </a:prstGeom>
        </p:spPr>
        <p:txBody>
          <a:bodyPr anchor="t" rtlCol="false" tIns="0" lIns="0" bIns="0" rIns="0">
            <a:spAutoFit/>
          </a:bodyPr>
          <a:lstStyle/>
          <a:p>
            <a:pPr algn="l">
              <a:lnSpc>
                <a:spcPts val="2538"/>
              </a:lnSpc>
            </a:pPr>
            <a:r>
              <a:rPr lang="en-US" sz="1575" spc="-4">
                <a:solidFill>
                  <a:srgbClr val="D7E5D8"/>
                </a:solidFill>
                <a:latin typeface="IBM Plex Sans"/>
                <a:ea typeface="IBM Plex Sans"/>
                <a:cs typeface="IBM Plex Sans"/>
                <a:sym typeface="IBM Plex Sans"/>
              </a:rPr>
              <a:t>es la fase en la que el modelo entrenado y evaluado se despliega en un entorno real para hacer predicciones o tomar decisiones basadas en nuevos datos. Esta fase es crucial para llevar el modelo del laboratorio al mundo real.</a:t>
            </a:r>
          </a:p>
        </p:txBody>
      </p:sp>
      <p:sp>
        <p:nvSpPr>
          <p:cNvPr name="TextBox 12" id="12"/>
          <p:cNvSpPr txBox="true"/>
          <p:nvPr/>
        </p:nvSpPr>
        <p:spPr>
          <a:xfrm rot="0">
            <a:off x="8136785" y="4132841"/>
            <a:ext cx="7303193"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El modelo se guarda en un formato que puede ser cargado y utilizado posteriormente.</a:t>
            </a:r>
          </a:p>
        </p:txBody>
      </p:sp>
      <p:sp>
        <p:nvSpPr>
          <p:cNvPr name="TextBox 13" id="13"/>
          <p:cNvSpPr txBox="true"/>
          <p:nvPr/>
        </p:nvSpPr>
        <p:spPr>
          <a:xfrm rot="0">
            <a:off x="8136785" y="3560033"/>
            <a:ext cx="4068760"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Serialización del modelo</a:t>
            </a:r>
          </a:p>
        </p:txBody>
      </p:sp>
      <p:sp>
        <p:nvSpPr>
          <p:cNvPr name="TextBox 14" id="14"/>
          <p:cNvSpPr txBox="true"/>
          <p:nvPr/>
        </p:nvSpPr>
        <p:spPr>
          <a:xfrm rot="0">
            <a:off x="6962404" y="3299308"/>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01</a:t>
            </a:r>
          </a:p>
        </p:txBody>
      </p:sp>
      <p:sp>
        <p:nvSpPr>
          <p:cNvPr name="TextBox 15" id="15"/>
          <p:cNvSpPr txBox="true"/>
          <p:nvPr/>
        </p:nvSpPr>
        <p:spPr>
          <a:xfrm rot="0">
            <a:off x="10286980" y="6099150"/>
            <a:ext cx="7527347"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El modelo se integra en sistemas o aplicaciones, como APIs, aplicaciones móviles, o sistemas en la nube</a:t>
            </a:r>
          </a:p>
        </p:txBody>
      </p:sp>
      <p:sp>
        <p:nvSpPr>
          <p:cNvPr name="TextBox 16" id="16"/>
          <p:cNvSpPr txBox="true"/>
          <p:nvPr/>
        </p:nvSpPr>
        <p:spPr>
          <a:xfrm rot="0">
            <a:off x="10277088" y="5526342"/>
            <a:ext cx="5730615"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Despliegue en producción</a:t>
            </a:r>
          </a:p>
        </p:txBody>
      </p:sp>
      <p:sp>
        <p:nvSpPr>
          <p:cNvPr name="TextBox 17" id="17"/>
          <p:cNvSpPr txBox="true"/>
          <p:nvPr/>
        </p:nvSpPr>
        <p:spPr>
          <a:xfrm rot="0">
            <a:off x="9024519" y="5265617"/>
            <a:ext cx="1078819" cy="987970"/>
          </a:xfrm>
          <a:prstGeom prst="rect">
            <a:avLst/>
          </a:prstGeom>
        </p:spPr>
        <p:txBody>
          <a:bodyPr anchor="t" rtlCol="false" tIns="0" lIns="0" bIns="0" rIns="0">
            <a:spAutoFit/>
          </a:bodyPr>
          <a:lstStyle/>
          <a:p>
            <a:pPr algn="l">
              <a:lnSpc>
                <a:spcPts val="8125"/>
              </a:lnSpc>
            </a:pPr>
            <a:r>
              <a:rPr lang="en-US" b="true" sz="5527">
                <a:solidFill>
                  <a:srgbClr val="9CD52C"/>
                </a:solidFill>
                <a:latin typeface="Montserrat Ultra-Bold"/>
                <a:ea typeface="Montserrat Ultra-Bold"/>
                <a:cs typeface="Montserrat Ultra-Bold"/>
                <a:sym typeface="Montserrat Ultra-Bold"/>
              </a:rPr>
              <a:t>02</a:t>
            </a:r>
          </a:p>
        </p:txBody>
      </p:sp>
      <p:sp>
        <p:nvSpPr>
          <p:cNvPr name="TextBox 18" id="18"/>
          <p:cNvSpPr txBox="true"/>
          <p:nvPr/>
        </p:nvSpPr>
        <p:spPr>
          <a:xfrm rot="0">
            <a:off x="8185346" y="7938084"/>
            <a:ext cx="6204158" cy="626176"/>
          </a:xfrm>
          <a:prstGeom prst="rect">
            <a:avLst/>
          </a:prstGeom>
        </p:spPr>
        <p:txBody>
          <a:bodyPr anchor="t" rtlCol="false" tIns="0" lIns="0" bIns="0" rIns="0">
            <a:spAutoFit/>
          </a:bodyPr>
          <a:lstStyle/>
          <a:p>
            <a:pPr algn="l">
              <a:lnSpc>
                <a:spcPts val="2428"/>
              </a:lnSpc>
            </a:pPr>
            <a:r>
              <a:rPr lang="en-US" sz="1507" spc="21">
                <a:solidFill>
                  <a:srgbClr val="D7E5D8"/>
                </a:solidFill>
                <a:latin typeface="Amicale Light"/>
                <a:ea typeface="Amicale Light"/>
                <a:cs typeface="Amicale Light"/>
                <a:sym typeface="Amicale Light"/>
              </a:rPr>
              <a:t>Una vez implementado, el modelo debe ser monitoreado para asegurar que sigue funcionando correctamente.</a:t>
            </a:r>
          </a:p>
        </p:txBody>
      </p:sp>
      <p:sp>
        <p:nvSpPr>
          <p:cNvPr name="TextBox 19" id="19"/>
          <p:cNvSpPr txBox="true"/>
          <p:nvPr/>
        </p:nvSpPr>
        <p:spPr>
          <a:xfrm rot="0">
            <a:off x="8185346" y="7365276"/>
            <a:ext cx="4951233" cy="417553"/>
          </a:xfrm>
          <a:prstGeom prst="rect">
            <a:avLst/>
          </a:prstGeom>
        </p:spPr>
        <p:txBody>
          <a:bodyPr anchor="t" rtlCol="false" tIns="0" lIns="0" bIns="0" rIns="0">
            <a:spAutoFit/>
          </a:bodyPr>
          <a:lstStyle/>
          <a:p>
            <a:pPr algn="l">
              <a:lnSpc>
                <a:spcPts val="3435"/>
              </a:lnSpc>
            </a:pPr>
            <a:r>
              <a:rPr lang="en-US" b="true" sz="2664" spc="26">
                <a:solidFill>
                  <a:srgbClr val="B7EE4A"/>
                </a:solidFill>
                <a:latin typeface="IBM Plex Sans Bold"/>
                <a:ea typeface="IBM Plex Sans Bold"/>
                <a:cs typeface="IBM Plex Sans Bold"/>
                <a:sym typeface="IBM Plex Sans Bold"/>
              </a:rPr>
              <a:t>Monitoreo y mantenimiento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DAGhHllsnpc</dc:identifier>
  <dcterms:modified xsi:type="dcterms:W3CDTF">2011-08-01T06:04:30Z</dcterms:modified>
  <cp:revision>1</cp:revision>
  <dc:title>APRENDIZAJE AUTOMATICO</dc:title>
</cp:coreProperties>
</file>

<file path=docProps/thumbnail.jpeg>
</file>